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91" r:id="rId3"/>
    <p:sldId id="297" r:id="rId4"/>
    <p:sldId id="295" r:id="rId5"/>
    <p:sldId id="293" r:id="rId6"/>
    <p:sldId id="294" r:id="rId7"/>
    <p:sldId id="296" r:id="rId8"/>
    <p:sldId id="298" r:id="rId9"/>
    <p:sldId id="300" r:id="rId10"/>
    <p:sldId id="299" r:id="rId11"/>
    <p:sldId id="292" r:id="rId12"/>
    <p:sldId id="303" r:id="rId13"/>
    <p:sldId id="302" r:id="rId14"/>
    <p:sldId id="304" r:id="rId15"/>
    <p:sldId id="266" r:id="rId16"/>
    <p:sldId id="306" r:id="rId17"/>
    <p:sldId id="267" r:id="rId18"/>
    <p:sldId id="305" r:id="rId19"/>
    <p:sldId id="30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8573"/>
    <a:srgbClr val="C0CCC1"/>
    <a:srgbClr val="353432"/>
    <a:srgbClr val="54483C"/>
    <a:srgbClr val="8C7B6B"/>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0" autoAdjust="0"/>
    <p:restoredTop sz="38066" autoAdjust="0"/>
  </p:normalViewPr>
  <p:slideViewPr>
    <p:cSldViewPr snapToGrid="0">
      <p:cViewPr varScale="1">
        <p:scale>
          <a:sx n="40" d="100"/>
          <a:sy n="40" d="100"/>
        </p:scale>
        <p:origin x="120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BD9D3-E263-495D-A9DC-2B325C198BA1}" type="datetimeFigureOut">
              <a:rPr lang="en-US" smtClean="0"/>
              <a:t>9/2/2021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D1BFD9-ADBE-4585-92F9-BEC91CBE3450}" type="slidenum">
              <a:rPr lang="en-US" smtClean="0"/>
              <a:t>‹#›</a:t>
            </a:fld>
            <a:endParaRPr lang="en-US"/>
          </a:p>
        </p:txBody>
      </p:sp>
    </p:spTree>
    <p:extLst>
      <p:ext uri="{BB962C8B-B14F-4D97-AF65-F5344CB8AC3E}">
        <p14:creationId xmlns:p14="http://schemas.microsoft.com/office/powerpoint/2010/main" val="401501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Seems there were these three professionals sitting around talking about the oldest profession.</a:t>
            </a:r>
          </a:p>
          <a:p>
            <a:endParaRPr lang="en-US" dirty="0"/>
          </a:p>
          <a:p>
            <a:r>
              <a:rPr lang="en-US" dirty="0"/>
              <a:t>The Doctor says, “Well, the Bible says that God took a rib out of Adam to make woman.  Since that clearly required surgery, then the oldest profession is surely medicine.”</a:t>
            </a:r>
          </a:p>
          <a:p>
            <a:endParaRPr lang="en-US" dirty="0"/>
          </a:p>
          <a:p>
            <a:r>
              <a:rPr lang="en-US" dirty="0"/>
              <a:t>The Engineer shakes his head and replies, "No, no. The Bible also says that God created the world out of void and chaos.  To do that, God must surely have been an engineer.  Therefore, Engineering is the oldest profession.”</a:t>
            </a:r>
          </a:p>
          <a:p>
            <a:endParaRPr lang="en-US" dirty="0"/>
          </a:p>
          <a:p>
            <a:r>
              <a:rPr lang="en-US" dirty="0"/>
              <a:t>The Politician smiles smugly and leans discreetly forward,” he says, "but who do you think created the Chaos?”</a:t>
            </a:r>
          </a:p>
          <a:p>
            <a:endParaRPr lang="en-US" dirty="0"/>
          </a:p>
          <a:p>
            <a:endParaRPr lang="en-US" dirty="0"/>
          </a:p>
          <a:p>
            <a:r>
              <a:rPr lang="en-US" dirty="0"/>
              <a:t>Baseball is mentioned in the Bible. It starts with the words</a:t>
            </a:r>
          </a:p>
          <a:p>
            <a:r>
              <a:rPr lang="en-US" dirty="0"/>
              <a:t>IN THE BIG INNING</a:t>
            </a:r>
          </a:p>
          <a:p>
            <a:r>
              <a:rPr lang="en-US" dirty="0"/>
              <a:t>Who played in the game</a:t>
            </a:r>
          </a:p>
          <a:p>
            <a:r>
              <a:rPr lang="en-US" dirty="0"/>
              <a:t>Eve stole first</a:t>
            </a:r>
          </a:p>
          <a:p>
            <a:r>
              <a:rPr lang="en-US" dirty="0"/>
              <a:t>Adam stole second</a:t>
            </a:r>
          </a:p>
          <a:p>
            <a:r>
              <a:rPr lang="en-US" dirty="0"/>
              <a:t>The parodical son struck out</a:t>
            </a:r>
          </a:p>
          <a:p>
            <a:endParaRPr lang="en-US" dirty="0"/>
          </a:p>
          <a:p>
            <a:r>
              <a:rPr lang="en-US" dirty="0"/>
              <a:t>What kind of cell phone did Delilah use?… Samson</a:t>
            </a:r>
          </a:p>
          <a:p>
            <a:endParaRPr lang="en-US" dirty="0"/>
          </a:p>
          <a:p>
            <a:r>
              <a:rPr lang="en-US" dirty="0"/>
              <a:t>Leaving the bad Bible Jokes behind I want to look at the Bible like a puzzle today. Now, I am not a fan of crossword puzzles, or jigsaw puzzles. But, I am a fan of the puzzle that is the Bible. I will explain as we go along.</a:t>
            </a:r>
          </a:p>
          <a:p>
            <a:endParaRPr lang="en-US" dirty="0"/>
          </a:p>
          <a:p>
            <a:endParaRPr lang="en-US" dirty="0"/>
          </a:p>
        </p:txBody>
      </p:sp>
      <p:sp>
        <p:nvSpPr>
          <p:cNvPr id="4" name="Slide Number Placeholder 3"/>
          <p:cNvSpPr>
            <a:spLocks noGrp="1"/>
          </p:cNvSpPr>
          <p:nvPr>
            <p:ph type="sldNum" sz="quarter" idx="5"/>
          </p:nvPr>
        </p:nvSpPr>
        <p:spPr/>
        <p:txBody>
          <a:bodyPr/>
          <a:lstStyle/>
          <a:p>
            <a:fld id="{27D1BFD9-ADBE-4585-92F9-BEC91CBE3450}" type="slidenum">
              <a:rPr lang="en-US" smtClean="0"/>
              <a:t>1</a:t>
            </a:fld>
            <a:endParaRPr lang="en-US"/>
          </a:p>
        </p:txBody>
      </p:sp>
    </p:spTree>
    <p:extLst>
      <p:ext uri="{BB962C8B-B14F-4D97-AF65-F5344CB8AC3E}">
        <p14:creationId xmlns:p14="http://schemas.microsoft.com/office/powerpoint/2010/main" val="1481962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endParaRPr lang="en-US" dirty="0"/>
          </a:p>
        </p:txBody>
      </p:sp>
      <p:sp>
        <p:nvSpPr>
          <p:cNvPr id="4" name="Slide Number Placeholder 3"/>
          <p:cNvSpPr>
            <a:spLocks noGrp="1"/>
          </p:cNvSpPr>
          <p:nvPr>
            <p:ph type="sldNum" sz="quarter" idx="5"/>
          </p:nvPr>
        </p:nvSpPr>
        <p:spPr/>
        <p:txBody>
          <a:bodyPr/>
          <a:lstStyle/>
          <a:p>
            <a:fld id="{7292E93B-C684-4166-A014-813FE88DBEC8}" type="slidenum">
              <a:rPr lang="en-US" smtClean="0"/>
              <a:t>10</a:t>
            </a:fld>
            <a:endParaRPr lang="en-US"/>
          </a:p>
        </p:txBody>
      </p:sp>
    </p:spTree>
    <p:extLst>
      <p:ext uri="{BB962C8B-B14F-4D97-AF65-F5344CB8AC3E}">
        <p14:creationId xmlns:p14="http://schemas.microsoft.com/office/powerpoint/2010/main" val="1711652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pPr marL="228600" indent="-228600">
              <a:buAutoNum type="arabicPeriod"/>
            </a:pPr>
            <a:r>
              <a:rPr lang="en-US" dirty="0"/>
              <a:t>Scripture interprets Scripture</a:t>
            </a:r>
          </a:p>
          <a:p>
            <a:pPr marL="228600" indent="-228600">
              <a:buAutoNum type="arabicPeriod"/>
            </a:pPr>
            <a:r>
              <a:rPr lang="en-US" dirty="0"/>
              <a:t>Easy interprets the difficult</a:t>
            </a:r>
          </a:p>
          <a:p>
            <a:pPr marL="228600" indent="-228600">
              <a:buAutoNum type="arabicPeriod"/>
            </a:pPr>
            <a:r>
              <a:rPr lang="en-US" dirty="0"/>
              <a:t>Nothing out of context</a:t>
            </a:r>
          </a:p>
          <a:p>
            <a:pPr marL="228600" indent="-228600">
              <a:buAutoNum type="arabicPeriod"/>
            </a:pPr>
            <a:r>
              <a:rPr lang="en-US" dirty="0"/>
              <a:t>Jesus is BOSS!</a:t>
            </a:r>
          </a:p>
        </p:txBody>
      </p:sp>
      <p:sp>
        <p:nvSpPr>
          <p:cNvPr id="4" name="Slide Number Placeholder 3"/>
          <p:cNvSpPr>
            <a:spLocks noGrp="1"/>
          </p:cNvSpPr>
          <p:nvPr>
            <p:ph type="sldNum" sz="quarter" idx="5"/>
          </p:nvPr>
        </p:nvSpPr>
        <p:spPr/>
        <p:txBody>
          <a:bodyPr/>
          <a:lstStyle/>
          <a:p>
            <a:fld id="{7292E93B-C684-4166-A014-813FE88DBEC8}" type="slidenum">
              <a:rPr lang="en-US" smtClean="0"/>
              <a:t>11</a:t>
            </a:fld>
            <a:endParaRPr lang="en-US"/>
          </a:p>
        </p:txBody>
      </p:sp>
    </p:spTree>
    <p:extLst>
      <p:ext uri="{BB962C8B-B14F-4D97-AF65-F5344CB8AC3E}">
        <p14:creationId xmlns:p14="http://schemas.microsoft.com/office/powerpoint/2010/main" val="420989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r>
              <a:rPr lang="en-US" dirty="0"/>
              <a:t>God exposes humanity for who we are. He also shows what we can become with his help.</a:t>
            </a:r>
          </a:p>
          <a:p>
            <a:endParaRPr lang="en-US" dirty="0"/>
          </a:p>
          <a:p>
            <a:r>
              <a:rPr lang="en-US" dirty="0"/>
              <a:t>Judah and Tamar Genesis 38</a:t>
            </a:r>
          </a:p>
          <a:p>
            <a:r>
              <a:rPr lang="en-US" dirty="0"/>
              <a:t>Twins Perez and Zerah</a:t>
            </a:r>
          </a:p>
          <a:p>
            <a:endParaRPr lang="en-US" dirty="0"/>
          </a:p>
          <a:p>
            <a:r>
              <a:rPr lang="en-US" dirty="0"/>
              <a:t>Judah, Tamar and Perez are all in the linage of Jesus. Matthew 1.3</a:t>
            </a:r>
          </a:p>
          <a:p>
            <a:endParaRPr lang="en-US" dirty="0"/>
          </a:p>
          <a:p>
            <a:r>
              <a:rPr lang="en-US" dirty="0"/>
              <a:t>How about Matthew 1.6 And* David was the father of Solomon by* the wife of Uriah, </a:t>
            </a:r>
          </a:p>
        </p:txBody>
      </p:sp>
      <p:sp>
        <p:nvSpPr>
          <p:cNvPr id="4" name="Slide Number Placeholder 3"/>
          <p:cNvSpPr>
            <a:spLocks noGrp="1"/>
          </p:cNvSpPr>
          <p:nvPr>
            <p:ph type="sldNum" sz="quarter" idx="5"/>
          </p:nvPr>
        </p:nvSpPr>
        <p:spPr/>
        <p:txBody>
          <a:bodyPr/>
          <a:lstStyle/>
          <a:p>
            <a:fld id="{7292E93B-C684-4166-A014-813FE88DBEC8}" type="slidenum">
              <a:rPr lang="en-US" smtClean="0"/>
              <a:t>12</a:t>
            </a:fld>
            <a:endParaRPr lang="en-US"/>
          </a:p>
        </p:txBody>
      </p:sp>
    </p:spTree>
    <p:extLst>
      <p:ext uri="{BB962C8B-B14F-4D97-AF65-F5344CB8AC3E}">
        <p14:creationId xmlns:p14="http://schemas.microsoft.com/office/powerpoint/2010/main" val="2048352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r>
              <a:rPr lang="en-US" dirty="0"/>
              <a:t>People who say they don’t believe in evil, usually are.</a:t>
            </a:r>
          </a:p>
        </p:txBody>
      </p:sp>
      <p:sp>
        <p:nvSpPr>
          <p:cNvPr id="4" name="Slide Number Placeholder 3"/>
          <p:cNvSpPr>
            <a:spLocks noGrp="1"/>
          </p:cNvSpPr>
          <p:nvPr>
            <p:ph type="sldNum" sz="quarter" idx="5"/>
          </p:nvPr>
        </p:nvSpPr>
        <p:spPr/>
        <p:txBody>
          <a:bodyPr/>
          <a:lstStyle/>
          <a:p>
            <a:fld id="{7292E93B-C684-4166-A014-813FE88DBEC8}" type="slidenum">
              <a:rPr lang="en-US" smtClean="0"/>
              <a:t>13</a:t>
            </a:fld>
            <a:endParaRPr lang="en-US"/>
          </a:p>
        </p:txBody>
      </p:sp>
    </p:spTree>
    <p:extLst>
      <p:ext uri="{BB962C8B-B14F-4D97-AF65-F5344CB8AC3E}">
        <p14:creationId xmlns:p14="http://schemas.microsoft.com/office/powerpoint/2010/main" val="772895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r>
              <a:rPr lang="en-US" dirty="0"/>
              <a:t>This is why we study the Bible. This is our guide and our salvation. This is who we follow to discover the narrow path that lead to eternal life. This is our hope, mercy, grace, promise.</a:t>
            </a:r>
          </a:p>
        </p:txBody>
      </p:sp>
      <p:sp>
        <p:nvSpPr>
          <p:cNvPr id="4" name="Slide Number Placeholder 3"/>
          <p:cNvSpPr>
            <a:spLocks noGrp="1"/>
          </p:cNvSpPr>
          <p:nvPr>
            <p:ph type="sldNum" sz="quarter" idx="5"/>
          </p:nvPr>
        </p:nvSpPr>
        <p:spPr/>
        <p:txBody>
          <a:bodyPr/>
          <a:lstStyle/>
          <a:p>
            <a:fld id="{7292E93B-C684-4166-A014-813FE88DBEC8}" type="slidenum">
              <a:rPr lang="en-US" smtClean="0"/>
              <a:t>14</a:t>
            </a:fld>
            <a:endParaRPr lang="en-US"/>
          </a:p>
        </p:txBody>
      </p:sp>
    </p:spTree>
    <p:extLst>
      <p:ext uri="{BB962C8B-B14F-4D97-AF65-F5344CB8AC3E}">
        <p14:creationId xmlns:p14="http://schemas.microsoft.com/office/powerpoint/2010/main" val="2431916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56D63-B2ED-428D-B07D-CD1BB60635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712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pPr marL="0" indent="0">
              <a:buNone/>
            </a:pPr>
            <a:r>
              <a:rPr lang="en-US" dirty="0"/>
              <a:t>*https://themissingpiecepuzzle.com/blogs/jigsaw-puzzle-talk/how-to-assemble-a-jigsaw-fast  Accessed August 31, 2021</a:t>
            </a:r>
          </a:p>
          <a:p>
            <a:pPr marL="0" indent="0">
              <a:buNone/>
            </a:pPr>
            <a:endParaRPr lang="en-US" dirty="0"/>
          </a:p>
          <a:p>
            <a:pPr marL="0" indent="0">
              <a:buNone/>
            </a:pPr>
            <a:r>
              <a:rPr lang="en-US" dirty="0"/>
              <a:t>** As of 2014, the </a:t>
            </a:r>
            <a:r>
              <a:rPr lang="en-US" b="1" u="sng" dirty="0"/>
              <a:t>Old Testament </a:t>
            </a:r>
            <a:r>
              <a:rPr lang="en-US" dirty="0"/>
              <a:t>is generally recognized to have </a:t>
            </a:r>
            <a:r>
              <a:rPr lang="en-US" b="1" u="sng" dirty="0"/>
              <a:t>23,145 verses</a:t>
            </a:r>
            <a:r>
              <a:rPr lang="en-US" dirty="0"/>
              <a:t>, while the </a:t>
            </a:r>
            <a:r>
              <a:rPr lang="en-US" b="1" u="sng" dirty="0"/>
              <a:t>New Testament has 7,958 verses</a:t>
            </a:r>
            <a:r>
              <a:rPr lang="en-US" dirty="0"/>
              <a:t>. This gives the Bible an accepted total of </a:t>
            </a:r>
            <a:r>
              <a:rPr lang="en-US" b="1" u="sng" dirty="0"/>
              <a:t>31,103 verses</a:t>
            </a:r>
            <a:r>
              <a:rPr lang="en-US" dirty="0"/>
              <a:t>. However, the exact number of verses varies depending on the Bible edition and religious tradition.</a:t>
            </a:r>
          </a:p>
          <a:p>
            <a:pPr marL="0" indent="0">
              <a:buNone/>
            </a:pPr>
            <a:endParaRPr lang="en-US" dirty="0"/>
          </a:p>
          <a:p>
            <a:pPr marL="0" indent="0">
              <a:buNone/>
            </a:pPr>
            <a:r>
              <a:rPr lang="en-US" dirty="0"/>
              <a:t>6 tips for assembling a puzzle that we can apply to our Bible reading and study.</a:t>
            </a:r>
          </a:p>
          <a:p>
            <a:pPr marL="228600" indent="-228600">
              <a:buFont typeface="+mj-lt"/>
              <a:buAutoNum type="arabicPeriod"/>
            </a:pPr>
            <a:r>
              <a:rPr lang="en-US" dirty="0"/>
              <a:t>Be deliberate in your study. You need a place where you can read, write and pray.</a:t>
            </a:r>
          </a:p>
          <a:p>
            <a:pPr marL="228600" indent="-228600">
              <a:buFont typeface="+mj-lt"/>
              <a:buAutoNum type="arabicPeriod"/>
            </a:pPr>
            <a:r>
              <a:rPr lang="en-US" dirty="0"/>
              <a:t>Ask God to show you the truth of what you are reading. Let His light shine in your Bible reading.</a:t>
            </a:r>
          </a:p>
          <a:p>
            <a:pPr marL="228600" indent="-228600">
              <a:buFont typeface="+mj-lt"/>
              <a:buAutoNum type="arabicPeriod"/>
            </a:pPr>
            <a:r>
              <a:rPr lang="en-US" dirty="0"/>
              <a:t>A great book is one that give you a background of each book in the Bible. So you can see what is happening. Or go to the Bible Project and  they have a quick outline in video form for each book of the Bible.</a:t>
            </a:r>
          </a:p>
          <a:p>
            <a:pPr marL="228600" indent="-228600">
              <a:buFont typeface="+mj-lt"/>
              <a:buAutoNum type="arabicPeriod"/>
            </a:pPr>
            <a:r>
              <a:rPr lang="en-US" dirty="0"/>
              <a:t>Start with the easier parts. Gospels are a great place. No do not think you are ready to take on Isaiah, Ezekiel, Daniel and don’t you dare start in Revelations.</a:t>
            </a:r>
          </a:p>
          <a:p>
            <a:pPr marL="228600" indent="-228600">
              <a:buFont typeface="+mj-lt"/>
              <a:buAutoNum type="arabicPeriod"/>
            </a:pPr>
            <a:r>
              <a:rPr lang="en-US" dirty="0"/>
              <a:t>Expand out to Acts, Genesis and other books that are straight forward.</a:t>
            </a:r>
          </a:p>
          <a:p>
            <a:pPr marL="228600" indent="-228600">
              <a:buFont typeface="+mj-lt"/>
              <a:buAutoNum type="arabicPeriod"/>
            </a:pPr>
            <a:r>
              <a:rPr lang="en-US" dirty="0"/>
              <a:t>This will be a lifetime task. You will never complete all there is to learn. There are too many pieces to put together to ever finish.</a:t>
            </a:r>
          </a:p>
        </p:txBody>
      </p:sp>
      <p:sp>
        <p:nvSpPr>
          <p:cNvPr id="4" name="Slide Number Placeholder 3"/>
          <p:cNvSpPr>
            <a:spLocks noGrp="1"/>
          </p:cNvSpPr>
          <p:nvPr>
            <p:ph type="sldNum" sz="quarter" idx="5"/>
          </p:nvPr>
        </p:nvSpPr>
        <p:spPr/>
        <p:txBody>
          <a:bodyPr/>
          <a:lstStyle/>
          <a:p>
            <a:fld id="{7292E93B-C684-4166-A014-813FE88DBEC8}" type="slidenum">
              <a:rPr lang="en-US" smtClean="0"/>
              <a:t>16</a:t>
            </a:fld>
            <a:endParaRPr lang="en-US"/>
          </a:p>
        </p:txBody>
      </p:sp>
    </p:spTree>
    <p:extLst>
      <p:ext uri="{BB962C8B-B14F-4D97-AF65-F5344CB8AC3E}">
        <p14:creationId xmlns:p14="http://schemas.microsoft.com/office/powerpoint/2010/main" val="2063430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56D63-B2ED-428D-B07D-CD1BB60635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146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endParaRPr lang="en-US" dirty="0"/>
          </a:p>
        </p:txBody>
      </p:sp>
      <p:sp>
        <p:nvSpPr>
          <p:cNvPr id="4" name="Slide Number Placeholder 3"/>
          <p:cNvSpPr>
            <a:spLocks noGrp="1"/>
          </p:cNvSpPr>
          <p:nvPr>
            <p:ph type="sldNum" sz="quarter" idx="5"/>
          </p:nvPr>
        </p:nvSpPr>
        <p:spPr/>
        <p:txBody>
          <a:bodyPr/>
          <a:lstStyle/>
          <a:p>
            <a:fld id="{7292E93B-C684-4166-A014-813FE88DBEC8}" type="slidenum">
              <a:rPr lang="en-US" smtClean="0"/>
              <a:t>18</a:t>
            </a:fld>
            <a:endParaRPr lang="en-US"/>
          </a:p>
        </p:txBody>
      </p:sp>
    </p:spTree>
    <p:extLst>
      <p:ext uri="{BB962C8B-B14F-4D97-AF65-F5344CB8AC3E}">
        <p14:creationId xmlns:p14="http://schemas.microsoft.com/office/powerpoint/2010/main" val="436600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endParaRPr lang="en-US" dirty="0"/>
          </a:p>
        </p:txBody>
      </p:sp>
      <p:sp>
        <p:nvSpPr>
          <p:cNvPr id="4" name="Slide Number Placeholder 3"/>
          <p:cNvSpPr>
            <a:spLocks noGrp="1"/>
          </p:cNvSpPr>
          <p:nvPr>
            <p:ph type="sldNum" sz="quarter" idx="5"/>
          </p:nvPr>
        </p:nvSpPr>
        <p:spPr/>
        <p:txBody>
          <a:bodyPr/>
          <a:lstStyle/>
          <a:p>
            <a:fld id="{7292E93B-C684-4166-A014-813FE88DBEC8}" type="slidenum">
              <a:rPr lang="en-US" smtClean="0"/>
              <a:t>19</a:t>
            </a:fld>
            <a:endParaRPr lang="en-US"/>
          </a:p>
        </p:txBody>
      </p:sp>
    </p:spTree>
    <p:extLst>
      <p:ext uri="{BB962C8B-B14F-4D97-AF65-F5344CB8AC3E}">
        <p14:creationId xmlns:p14="http://schemas.microsoft.com/office/powerpoint/2010/main" val="169752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r>
              <a:rPr lang="en-US" dirty="0"/>
              <a:t>Over 40 authors contributed to the Bible. The authors’ statuses in life range from being kings, peasants, prophets, philosophers, fishermen, poets, statesmen, scholars, a doctor musicians, and several pastors.</a:t>
            </a:r>
          </a:p>
          <a:p>
            <a:endParaRPr lang="en-US" dirty="0"/>
          </a:p>
          <a:p>
            <a:r>
              <a:rPr lang="en-US" dirty="0"/>
              <a:t>Those languages are Hebrew, Aramaic, and Greek. Most of our Old Testament was written in Hebrew, which was the language the original readers spoke. A few bits of the Old Testament were written Aramaic (Ezra and Daniel). The New Testament was written in Greek, the commonly-spoken language of the time.</a:t>
            </a:r>
          </a:p>
          <a:p>
            <a:endParaRPr lang="en-US" dirty="0"/>
          </a:p>
          <a:p>
            <a:endParaRPr lang="en-US" dirty="0"/>
          </a:p>
          <a:p>
            <a:r>
              <a:rPr lang="en-US" dirty="0"/>
              <a:t>And 185 is a bare minimum—that’s only if you count the portions of Scripture that are specifically labelled as “song,” “psalm,” “dirge,” or “chant.”</a:t>
            </a:r>
          </a:p>
        </p:txBody>
      </p:sp>
      <p:sp>
        <p:nvSpPr>
          <p:cNvPr id="4" name="Slide Number Placeholder 3"/>
          <p:cNvSpPr>
            <a:spLocks noGrp="1"/>
          </p:cNvSpPr>
          <p:nvPr>
            <p:ph type="sldNum" sz="quarter" idx="5"/>
          </p:nvPr>
        </p:nvSpPr>
        <p:spPr/>
        <p:txBody>
          <a:bodyPr/>
          <a:lstStyle/>
          <a:p>
            <a:fld id="{7292E93B-C684-4166-A014-813FE88DBEC8}" type="slidenum">
              <a:rPr lang="en-US" smtClean="0"/>
              <a:t>2</a:t>
            </a:fld>
            <a:endParaRPr lang="en-US"/>
          </a:p>
        </p:txBody>
      </p:sp>
    </p:spTree>
    <p:extLst>
      <p:ext uri="{BB962C8B-B14F-4D97-AF65-F5344CB8AC3E}">
        <p14:creationId xmlns:p14="http://schemas.microsoft.com/office/powerpoint/2010/main" val="1953033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endParaRPr lang="en-US" dirty="0"/>
          </a:p>
        </p:txBody>
      </p:sp>
      <p:sp>
        <p:nvSpPr>
          <p:cNvPr id="4" name="Slide Number Placeholder 3"/>
          <p:cNvSpPr>
            <a:spLocks noGrp="1"/>
          </p:cNvSpPr>
          <p:nvPr>
            <p:ph type="sldNum" sz="quarter" idx="5"/>
          </p:nvPr>
        </p:nvSpPr>
        <p:spPr/>
        <p:txBody>
          <a:bodyPr/>
          <a:lstStyle/>
          <a:p>
            <a:fld id="{7292E93B-C684-4166-A014-813FE88DBEC8}" type="slidenum">
              <a:rPr lang="en-US" smtClean="0"/>
              <a:t>3</a:t>
            </a:fld>
            <a:endParaRPr lang="en-US"/>
          </a:p>
        </p:txBody>
      </p:sp>
    </p:spTree>
    <p:extLst>
      <p:ext uri="{BB962C8B-B14F-4D97-AF65-F5344CB8AC3E}">
        <p14:creationId xmlns:p14="http://schemas.microsoft.com/office/powerpoint/2010/main" val="2980278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r>
              <a:rPr lang="en-US" dirty="0"/>
              <a:t>Over the last 15 years copies have sold for $46K and $57K. </a:t>
            </a:r>
          </a:p>
        </p:txBody>
      </p:sp>
      <p:sp>
        <p:nvSpPr>
          <p:cNvPr id="4" name="Slide Number Placeholder 3"/>
          <p:cNvSpPr>
            <a:spLocks noGrp="1"/>
          </p:cNvSpPr>
          <p:nvPr>
            <p:ph type="sldNum" sz="quarter" idx="5"/>
          </p:nvPr>
        </p:nvSpPr>
        <p:spPr/>
        <p:txBody>
          <a:bodyPr/>
          <a:lstStyle/>
          <a:p>
            <a:fld id="{7292E93B-C684-4166-A014-813FE88DBEC8}" type="slidenum">
              <a:rPr lang="en-US" smtClean="0"/>
              <a:t>4</a:t>
            </a:fld>
            <a:endParaRPr lang="en-US"/>
          </a:p>
        </p:txBody>
      </p:sp>
    </p:spTree>
    <p:extLst>
      <p:ext uri="{BB962C8B-B14F-4D97-AF65-F5344CB8AC3E}">
        <p14:creationId xmlns:p14="http://schemas.microsoft.com/office/powerpoint/2010/main" val="1533256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r>
              <a:rPr lang="en-US" dirty="0"/>
              <a:t>*Since it is an even number the middle is between Psalm 103.1 and Psalm 103.2</a:t>
            </a:r>
          </a:p>
        </p:txBody>
      </p:sp>
      <p:sp>
        <p:nvSpPr>
          <p:cNvPr id="4" name="Slide Number Placeholder 3"/>
          <p:cNvSpPr>
            <a:spLocks noGrp="1"/>
          </p:cNvSpPr>
          <p:nvPr>
            <p:ph type="sldNum" sz="quarter" idx="5"/>
          </p:nvPr>
        </p:nvSpPr>
        <p:spPr/>
        <p:txBody>
          <a:bodyPr/>
          <a:lstStyle/>
          <a:p>
            <a:fld id="{7292E93B-C684-4166-A014-813FE88DBEC8}" type="slidenum">
              <a:rPr lang="en-US" smtClean="0"/>
              <a:t>5</a:t>
            </a:fld>
            <a:endParaRPr lang="en-US"/>
          </a:p>
        </p:txBody>
      </p:sp>
    </p:spTree>
    <p:extLst>
      <p:ext uri="{BB962C8B-B14F-4D97-AF65-F5344CB8AC3E}">
        <p14:creationId xmlns:p14="http://schemas.microsoft.com/office/powerpoint/2010/main" val="1321604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r>
              <a:rPr lang="en-US" dirty="0"/>
              <a:t>Maher-</a:t>
            </a:r>
            <a:r>
              <a:rPr lang="en-US" dirty="0" err="1"/>
              <a:t>shalal</a:t>
            </a:r>
            <a:r>
              <a:rPr lang="en-US" dirty="0"/>
              <a:t>-hash-</a:t>
            </a:r>
            <a:r>
              <a:rPr lang="en-US" dirty="0" err="1"/>
              <a:t>baz</a:t>
            </a:r>
            <a:r>
              <a:rPr lang="en-US" dirty="0"/>
              <a:t>, meaning “the spoil speeds; prey hastens.” It was prophetic concerning the coming plundering of the country by Assyria.</a:t>
            </a:r>
          </a:p>
          <a:p>
            <a:endParaRPr lang="en-US" dirty="0"/>
          </a:p>
        </p:txBody>
      </p:sp>
      <p:sp>
        <p:nvSpPr>
          <p:cNvPr id="4" name="Slide Number Placeholder 3"/>
          <p:cNvSpPr>
            <a:spLocks noGrp="1"/>
          </p:cNvSpPr>
          <p:nvPr>
            <p:ph type="sldNum" sz="quarter" idx="5"/>
          </p:nvPr>
        </p:nvSpPr>
        <p:spPr/>
        <p:txBody>
          <a:bodyPr/>
          <a:lstStyle/>
          <a:p>
            <a:fld id="{7292E93B-C684-4166-A014-813FE88DBEC8}" type="slidenum">
              <a:rPr lang="en-US" smtClean="0"/>
              <a:t>6</a:t>
            </a:fld>
            <a:endParaRPr lang="en-US"/>
          </a:p>
        </p:txBody>
      </p:sp>
    </p:spTree>
    <p:extLst>
      <p:ext uri="{BB962C8B-B14F-4D97-AF65-F5344CB8AC3E}">
        <p14:creationId xmlns:p14="http://schemas.microsoft.com/office/powerpoint/2010/main" val="1351121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endParaRPr lang="en-US" dirty="0"/>
          </a:p>
        </p:txBody>
      </p:sp>
      <p:sp>
        <p:nvSpPr>
          <p:cNvPr id="4" name="Slide Number Placeholder 3"/>
          <p:cNvSpPr>
            <a:spLocks noGrp="1"/>
          </p:cNvSpPr>
          <p:nvPr>
            <p:ph type="sldNum" sz="quarter" idx="5"/>
          </p:nvPr>
        </p:nvSpPr>
        <p:spPr/>
        <p:txBody>
          <a:bodyPr/>
          <a:lstStyle/>
          <a:p>
            <a:fld id="{7292E93B-C684-4166-A014-813FE88DBEC8}" type="slidenum">
              <a:rPr lang="en-US" smtClean="0"/>
              <a:t>7</a:t>
            </a:fld>
            <a:endParaRPr lang="en-US"/>
          </a:p>
        </p:txBody>
      </p:sp>
    </p:spTree>
    <p:extLst>
      <p:ext uri="{BB962C8B-B14F-4D97-AF65-F5344CB8AC3E}">
        <p14:creationId xmlns:p14="http://schemas.microsoft.com/office/powerpoint/2010/main" val="2684699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endParaRPr lang="en-US" dirty="0"/>
          </a:p>
        </p:txBody>
      </p:sp>
      <p:sp>
        <p:nvSpPr>
          <p:cNvPr id="4" name="Slide Number Placeholder 3"/>
          <p:cNvSpPr>
            <a:spLocks noGrp="1"/>
          </p:cNvSpPr>
          <p:nvPr>
            <p:ph type="sldNum" sz="quarter" idx="5"/>
          </p:nvPr>
        </p:nvSpPr>
        <p:spPr/>
        <p:txBody>
          <a:bodyPr/>
          <a:lstStyle/>
          <a:p>
            <a:fld id="{7292E93B-C684-4166-A014-813FE88DBEC8}" type="slidenum">
              <a:rPr lang="en-US" smtClean="0"/>
              <a:t>8</a:t>
            </a:fld>
            <a:endParaRPr lang="en-US"/>
          </a:p>
        </p:txBody>
      </p:sp>
    </p:spTree>
    <p:extLst>
      <p:ext uri="{BB962C8B-B14F-4D97-AF65-F5344CB8AC3E}">
        <p14:creationId xmlns:p14="http://schemas.microsoft.com/office/powerpoint/2010/main" val="2723294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423863"/>
            <a:ext cx="3890963" cy="2189162"/>
          </a:xfrm>
        </p:spPr>
      </p:sp>
      <p:sp>
        <p:nvSpPr>
          <p:cNvPr id="3" name="Notes Placeholder 2"/>
          <p:cNvSpPr>
            <a:spLocks noGrp="1"/>
          </p:cNvSpPr>
          <p:nvPr>
            <p:ph type="body" idx="1"/>
          </p:nvPr>
        </p:nvSpPr>
        <p:spPr>
          <a:xfrm>
            <a:off x="685800" y="2877311"/>
            <a:ext cx="5486400" cy="5807901"/>
          </a:xfrm>
        </p:spPr>
        <p:txBody>
          <a:bodyPr/>
          <a:lstStyle/>
          <a:p>
            <a:r>
              <a:rPr lang="en-US" dirty="0"/>
              <a:t>They make a slightly bigger version, 5mm by 5mm that has the NT in Greek and is contained in a necklace. The electron microscope needed to read it comes extra. ( I found one for 1,035.00 on the internet but nothing on eBay so you cannot use PayPal. </a:t>
            </a:r>
          </a:p>
        </p:txBody>
      </p:sp>
      <p:sp>
        <p:nvSpPr>
          <p:cNvPr id="4" name="Slide Number Placeholder 3"/>
          <p:cNvSpPr>
            <a:spLocks noGrp="1"/>
          </p:cNvSpPr>
          <p:nvPr>
            <p:ph type="sldNum" sz="quarter" idx="5"/>
          </p:nvPr>
        </p:nvSpPr>
        <p:spPr/>
        <p:txBody>
          <a:bodyPr/>
          <a:lstStyle/>
          <a:p>
            <a:fld id="{7292E93B-C684-4166-A014-813FE88DBEC8}" type="slidenum">
              <a:rPr lang="en-US" smtClean="0"/>
              <a:t>9</a:t>
            </a:fld>
            <a:endParaRPr lang="en-US"/>
          </a:p>
        </p:txBody>
      </p:sp>
    </p:spTree>
    <p:extLst>
      <p:ext uri="{BB962C8B-B14F-4D97-AF65-F5344CB8AC3E}">
        <p14:creationId xmlns:p14="http://schemas.microsoft.com/office/powerpoint/2010/main" val="198113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0B5F-49B2-45F8-9E61-8547BEAC24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65101C-27A7-43FD-B715-CFF889997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9C2FC4-B571-4981-8247-922D59EE77B2}"/>
              </a:ext>
            </a:extLst>
          </p:cNvPr>
          <p:cNvSpPr>
            <a:spLocks noGrp="1"/>
          </p:cNvSpPr>
          <p:nvPr>
            <p:ph type="dt" sz="half" idx="10"/>
          </p:nvPr>
        </p:nvSpPr>
        <p:spPr/>
        <p:txBody>
          <a:bodyPr/>
          <a:lstStyle/>
          <a:p>
            <a:fld id="{7EF1C076-780B-43BF-B22B-D3F30A6BDD7D}" type="datetimeFigureOut">
              <a:rPr lang="en-US" smtClean="0"/>
              <a:t>9/2/2021</a:t>
            </a:fld>
            <a:endParaRPr lang="en-US"/>
          </a:p>
        </p:txBody>
      </p:sp>
      <p:sp>
        <p:nvSpPr>
          <p:cNvPr id="5" name="Footer Placeholder 4">
            <a:extLst>
              <a:ext uri="{FF2B5EF4-FFF2-40B4-BE49-F238E27FC236}">
                <a16:creationId xmlns:a16="http://schemas.microsoft.com/office/drawing/2014/main" id="{622AC013-17F5-478D-A7F3-C7774A3515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1298D-A167-4AE3-94AE-35E8D4778A55}"/>
              </a:ext>
            </a:extLst>
          </p:cNvPr>
          <p:cNvSpPr>
            <a:spLocks noGrp="1"/>
          </p:cNvSpPr>
          <p:nvPr>
            <p:ph type="sldNum" sz="quarter" idx="12"/>
          </p:nvPr>
        </p:nvSpPr>
        <p:spPr/>
        <p:txBody>
          <a:bodyPr/>
          <a:lstStyle/>
          <a:p>
            <a:fld id="{96E185F5-5F10-41CD-93E9-CA4ACCF7CA2C}" type="slidenum">
              <a:rPr lang="en-US" smtClean="0"/>
              <a:t>‹#›</a:t>
            </a:fld>
            <a:endParaRPr lang="en-US"/>
          </a:p>
        </p:txBody>
      </p:sp>
    </p:spTree>
    <p:extLst>
      <p:ext uri="{BB962C8B-B14F-4D97-AF65-F5344CB8AC3E}">
        <p14:creationId xmlns:p14="http://schemas.microsoft.com/office/powerpoint/2010/main" val="3024735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38AB3-A6BF-43BB-B8EF-B8B902DE12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D3CA08-64FB-479C-BCB6-B9250D146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CB222-2D1A-43DE-BC7F-9415F8C23ABE}"/>
              </a:ext>
            </a:extLst>
          </p:cNvPr>
          <p:cNvSpPr>
            <a:spLocks noGrp="1"/>
          </p:cNvSpPr>
          <p:nvPr>
            <p:ph type="dt" sz="half" idx="10"/>
          </p:nvPr>
        </p:nvSpPr>
        <p:spPr/>
        <p:txBody>
          <a:bodyPr/>
          <a:lstStyle/>
          <a:p>
            <a:fld id="{7EF1C076-780B-43BF-B22B-D3F30A6BDD7D}" type="datetimeFigureOut">
              <a:rPr lang="en-US" smtClean="0"/>
              <a:t>9/2/2021</a:t>
            </a:fld>
            <a:endParaRPr lang="en-US"/>
          </a:p>
        </p:txBody>
      </p:sp>
      <p:sp>
        <p:nvSpPr>
          <p:cNvPr id="5" name="Footer Placeholder 4">
            <a:extLst>
              <a:ext uri="{FF2B5EF4-FFF2-40B4-BE49-F238E27FC236}">
                <a16:creationId xmlns:a16="http://schemas.microsoft.com/office/drawing/2014/main" id="{E546A45B-7270-4896-B211-C8CE1DE2D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C9B1D-0F84-47CF-AC32-BC9CEB81B2EB}"/>
              </a:ext>
            </a:extLst>
          </p:cNvPr>
          <p:cNvSpPr>
            <a:spLocks noGrp="1"/>
          </p:cNvSpPr>
          <p:nvPr>
            <p:ph type="sldNum" sz="quarter" idx="12"/>
          </p:nvPr>
        </p:nvSpPr>
        <p:spPr/>
        <p:txBody>
          <a:bodyPr/>
          <a:lstStyle/>
          <a:p>
            <a:fld id="{96E185F5-5F10-41CD-93E9-CA4ACCF7CA2C}" type="slidenum">
              <a:rPr lang="en-US" smtClean="0"/>
              <a:t>‹#›</a:t>
            </a:fld>
            <a:endParaRPr lang="en-US"/>
          </a:p>
        </p:txBody>
      </p:sp>
    </p:spTree>
    <p:extLst>
      <p:ext uri="{BB962C8B-B14F-4D97-AF65-F5344CB8AC3E}">
        <p14:creationId xmlns:p14="http://schemas.microsoft.com/office/powerpoint/2010/main" val="228944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B685A-3E54-49CB-8C9D-B65C31CBB7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EC635-2885-4CE1-9179-DD1BB65EE7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9DAF9-52A6-4C09-9874-068A18C7A36C}"/>
              </a:ext>
            </a:extLst>
          </p:cNvPr>
          <p:cNvSpPr>
            <a:spLocks noGrp="1"/>
          </p:cNvSpPr>
          <p:nvPr>
            <p:ph type="dt" sz="half" idx="10"/>
          </p:nvPr>
        </p:nvSpPr>
        <p:spPr/>
        <p:txBody>
          <a:bodyPr/>
          <a:lstStyle/>
          <a:p>
            <a:fld id="{7EF1C076-780B-43BF-B22B-D3F30A6BDD7D}" type="datetimeFigureOut">
              <a:rPr lang="en-US" smtClean="0"/>
              <a:t>9/2/2021</a:t>
            </a:fld>
            <a:endParaRPr lang="en-US"/>
          </a:p>
        </p:txBody>
      </p:sp>
      <p:sp>
        <p:nvSpPr>
          <p:cNvPr id="5" name="Footer Placeholder 4">
            <a:extLst>
              <a:ext uri="{FF2B5EF4-FFF2-40B4-BE49-F238E27FC236}">
                <a16:creationId xmlns:a16="http://schemas.microsoft.com/office/drawing/2014/main" id="{6879DFC1-FF20-46CB-B631-EB4B0F606B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40DE3-2CF9-4AD0-8978-5A6659FC5B86}"/>
              </a:ext>
            </a:extLst>
          </p:cNvPr>
          <p:cNvSpPr>
            <a:spLocks noGrp="1"/>
          </p:cNvSpPr>
          <p:nvPr>
            <p:ph type="sldNum" sz="quarter" idx="12"/>
          </p:nvPr>
        </p:nvSpPr>
        <p:spPr/>
        <p:txBody>
          <a:bodyPr/>
          <a:lstStyle/>
          <a:p>
            <a:fld id="{96E185F5-5F10-41CD-93E9-CA4ACCF7CA2C}" type="slidenum">
              <a:rPr lang="en-US" smtClean="0"/>
              <a:t>‹#›</a:t>
            </a:fld>
            <a:endParaRPr lang="en-US"/>
          </a:p>
        </p:txBody>
      </p:sp>
    </p:spTree>
    <p:extLst>
      <p:ext uri="{BB962C8B-B14F-4D97-AF65-F5344CB8AC3E}">
        <p14:creationId xmlns:p14="http://schemas.microsoft.com/office/powerpoint/2010/main" val="3798748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9EBBF-29B0-4420-8035-91394CF9A7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15250-4E88-4AFF-B981-827F14F01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03478-04FE-4D95-AA7C-31D84D9E2D30}"/>
              </a:ext>
            </a:extLst>
          </p:cNvPr>
          <p:cNvSpPr>
            <a:spLocks noGrp="1"/>
          </p:cNvSpPr>
          <p:nvPr>
            <p:ph type="dt" sz="half" idx="10"/>
          </p:nvPr>
        </p:nvSpPr>
        <p:spPr/>
        <p:txBody>
          <a:bodyPr/>
          <a:lstStyle/>
          <a:p>
            <a:fld id="{7EF1C076-780B-43BF-B22B-D3F30A6BDD7D}" type="datetimeFigureOut">
              <a:rPr lang="en-US" smtClean="0"/>
              <a:t>9/2/2021</a:t>
            </a:fld>
            <a:endParaRPr lang="en-US"/>
          </a:p>
        </p:txBody>
      </p:sp>
      <p:sp>
        <p:nvSpPr>
          <p:cNvPr id="5" name="Footer Placeholder 4">
            <a:extLst>
              <a:ext uri="{FF2B5EF4-FFF2-40B4-BE49-F238E27FC236}">
                <a16:creationId xmlns:a16="http://schemas.microsoft.com/office/drawing/2014/main" id="{AE8DD12B-BE18-4A84-9979-37F4AB9DE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FDD32-2E22-4D58-BCCC-FE5F43EC8AB3}"/>
              </a:ext>
            </a:extLst>
          </p:cNvPr>
          <p:cNvSpPr>
            <a:spLocks noGrp="1"/>
          </p:cNvSpPr>
          <p:nvPr>
            <p:ph type="sldNum" sz="quarter" idx="12"/>
          </p:nvPr>
        </p:nvSpPr>
        <p:spPr/>
        <p:txBody>
          <a:bodyPr/>
          <a:lstStyle/>
          <a:p>
            <a:fld id="{96E185F5-5F10-41CD-93E9-CA4ACCF7CA2C}" type="slidenum">
              <a:rPr lang="en-US" smtClean="0"/>
              <a:t>‹#›</a:t>
            </a:fld>
            <a:endParaRPr lang="en-US"/>
          </a:p>
        </p:txBody>
      </p:sp>
    </p:spTree>
    <p:extLst>
      <p:ext uri="{BB962C8B-B14F-4D97-AF65-F5344CB8AC3E}">
        <p14:creationId xmlns:p14="http://schemas.microsoft.com/office/powerpoint/2010/main" val="3582924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43D59-89E2-45F7-A88F-A1ECB38213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1EF7EC-CADF-4190-90FD-FD552B9C11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33205A-4325-42FC-B0D7-3CDEF0FF1417}"/>
              </a:ext>
            </a:extLst>
          </p:cNvPr>
          <p:cNvSpPr>
            <a:spLocks noGrp="1"/>
          </p:cNvSpPr>
          <p:nvPr>
            <p:ph type="dt" sz="half" idx="10"/>
          </p:nvPr>
        </p:nvSpPr>
        <p:spPr/>
        <p:txBody>
          <a:bodyPr/>
          <a:lstStyle/>
          <a:p>
            <a:fld id="{7EF1C076-780B-43BF-B22B-D3F30A6BDD7D}" type="datetimeFigureOut">
              <a:rPr lang="en-US" smtClean="0"/>
              <a:t>9/2/2021</a:t>
            </a:fld>
            <a:endParaRPr lang="en-US"/>
          </a:p>
        </p:txBody>
      </p:sp>
      <p:sp>
        <p:nvSpPr>
          <p:cNvPr id="5" name="Footer Placeholder 4">
            <a:extLst>
              <a:ext uri="{FF2B5EF4-FFF2-40B4-BE49-F238E27FC236}">
                <a16:creationId xmlns:a16="http://schemas.microsoft.com/office/drawing/2014/main" id="{FD2EE658-5C81-4BDA-955F-E3D6F0702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6BED7-CCAE-4364-B3EA-23C19E41B021}"/>
              </a:ext>
            </a:extLst>
          </p:cNvPr>
          <p:cNvSpPr>
            <a:spLocks noGrp="1"/>
          </p:cNvSpPr>
          <p:nvPr>
            <p:ph type="sldNum" sz="quarter" idx="12"/>
          </p:nvPr>
        </p:nvSpPr>
        <p:spPr/>
        <p:txBody>
          <a:bodyPr/>
          <a:lstStyle/>
          <a:p>
            <a:fld id="{96E185F5-5F10-41CD-93E9-CA4ACCF7CA2C}" type="slidenum">
              <a:rPr lang="en-US" smtClean="0"/>
              <a:t>‹#›</a:t>
            </a:fld>
            <a:endParaRPr lang="en-US"/>
          </a:p>
        </p:txBody>
      </p:sp>
    </p:spTree>
    <p:extLst>
      <p:ext uri="{BB962C8B-B14F-4D97-AF65-F5344CB8AC3E}">
        <p14:creationId xmlns:p14="http://schemas.microsoft.com/office/powerpoint/2010/main" val="2747969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EEF9D-3F46-4108-A0F6-3EEDCD3934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02C32B-802A-44C7-A1A9-4CF11CD02E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287F16-222D-45E2-BB90-E4A2EB9C2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E27767-A40B-4EFE-9320-EA8FE9844B9C}"/>
              </a:ext>
            </a:extLst>
          </p:cNvPr>
          <p:cNvSpPr>
            <a:spLocks noGrp="1"/>
          </p:cNvSpPr>
          <p:nvPr>
            <p:ph type="dt" sz="half" idx="10"/>
          </p:nvPr>
        </p:nvSpPr>
        <p:spPr/>
        <p:txBody>
          <a:bodyPr/>
          <a:lstStyle/>
          <a:p>
            <a:fld id="{7EF1C076-780B-43BF-B22B-D3F30A6BDD7D}" type="datetimeFigureOut">
              <a:rPr lang="en-US" smtClean="0"/>
              <a:t>9/2/2021</a:t>
            </a:fld>
            <a:endParaRPr lang="en-US"/>
          </a:p>
        </p:txBody>
      </p:sp>
      <p:sp>
        <p:nvSpPr>
          <p:cNvPr id="6" name="Footer Placeholder 5">
            <a:extLst>
              <a:ext uri="{FF2B5EF4-FFF2-40B4-BE49-F238E27FC236}">
                <a16:creationId xmlns:a16="http://schemas.microsoft.com/office/drawing/2014/main" id="{842755C7-74BB-443D-AA13-19666553E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BA983F-D379-4BEB-BAC0-6B926D3F42EF}"/>
              </a:ext>
            </a:extLst>
          </p:cNvPr>
          <p:cNvSpPr>
            <a:spLocks noGrp="1"/>
          </p:cNvSpPr>
          <p:nvPr>
            <p:ph type="sldNum" sz="quarter" idx="12"/>
          </p:nvPr>
        </p:nvSpPr>
        <p:spPr/>
        <p:txBody>
          <a:bodyPr/>
          <a:lstStyle/>
          <a:p>
            <a:fld id="{96E185F5-5F10-41CD-93E9-CA4ACCF7CA2C}" type="slidenum">
              <a:rPr lang="en-US" smtClean="0"/>
              <a:t>‹#›</a:t>
            </a:fld>
            <a:endParaRPr lang="en-US"/>
          </a:p>
        </p:txBody>
      </p:sp>
    </p:spTree>
    <p:extLst>
      <p:ext uri="{BB962C8B-B14F-4D97-AF65-F5344CB8AC3E}">
        <p14:creationId xmlns:p14="http://schemas.microsoft.com/office/powerpoint/2010/main" val="3446404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C70DF-FEE0-49A0-A67D-38A3797050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3B2A39-F38D-48D5-AEF5-3CFF94C0B5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8439D1-C241-40A9-8A6A-1CE7A70508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2A1365-E6A0-4DD9-B553-05264925B8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DDC4A5-71C1-43CC-BBEB-86E4FF4FE1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2BAD08-DA20-4BE5-A697-7A7C00588D37}"/>
              </a:ext>
            </a:extLst>
          </p:cNvPr>
          <p:cNvSpPr>
            <a:spLocks noGrp="1"/>
          </p:cNvSpPr>
          <p:nvPr>
            <p:ph type="dt" sz="half" idx="10"/>
          </p:nvPr>
        </p:nvSpPr>
        <p:spPr/>
        <p:txBody>
          <a:bodyPr/>
          <a:lstStyle/>
          <a:p>
            <a:fld id="{7EF1C076-780B-43BF-B22B-D3F30A6BDD7D}" type="datetimeFigureOut">
              <a:rPr lang="en-US" smtClean="0"/>
              <a:t>9/2/2021</a:t>
            </a:fld>
            <a:endParaRPr lang="en-US"/>
          </a:p>
        </p:txBody>
      </p:sp>
      <p:sp>
        <p:nvSpPr>
          <p:cNvPr id="8" name="Footer Placeholder 7">
            <a:extLst>
              <a:ext uri="{FF2B5EF4-FFF2-40B4-BE49-F238E27FC236}">
                <a16:creationId xmlns:a16="http://schemas.microsoft.com/office/drawing/2014/main" id="{D8E3D2C6-6B7F-4DD6-9BD7-4B9D9A601A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8296E7-49E3-40C8-9D40-549276CD49F5}"/>
              </a:ext>
            </a:extLst>
          </p:cNvPr>
          <p:cNvSpPr>
            <a:spLocks noGrp="1"/>
          </p:cNvSpPr>
          <p:nvPr>
            <p:ph type="sldNum" sz="quarter" idx="12"/>
          </p:nvPr>
        </p:nvSpPr>
        <p:spPr/>
        <p:txBody>
          <a:bodyPr/>
          <a:lstStyle/>
          <a:p>
            <a:fld id="{96E185F5-5F10-41CD-93E9-CA4ACCF7CA2C}" type="slidenum">
              <a:rPr lang="en-US" smtClean="0"/>
              <a:t>‹#›</a:t>
            </a:fld>
            <a:endParaRPr lang="en-US"/>
          </a:p>
        </p:txBody>
      </p:sp>
    </p:spTree>
    <p:extLst>
      <p:ext uri="{BB962C8B-B14F-4D97-AF65-F5344CB8AC3E}">
        <p14:creationId xmlns:p14="http://schemas.microsoft.com/office/powerpoint/2010/main" val="674874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87AD7-E0C5-4978-A4C7-F29F799879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113048-BE2C-4098-BA30-F3C159D34D67}"/>
              </a:ext>
            </a:extLst>
          </p:cNvPr>
          <p:cNvSpPr>
            <a:spLocks noGrp="1"/>
          </p:cNvSpPr>
          <p:nvPr>
            <p:ph type="dt" sz="half" idx="10"/>
          </p:nvPr>
        </p:nvSpPr>
        <p:spPr/>
        <p:txBody>
          <a:bodyPr/>
          <a:lstStyle/>
          <a:p>
            <a:fld id="{7EF1C076-780B-43BF-B22B-D3F30A6BDD7D}" type="datetimeFigureOut">
              <a:rPr lang="en-US" smtClean="0"/>
              <a:t>9/2/2021</a:t>
            </a:fld>
            <a:endParaRPr lang="en-US"/>
          </a:p>
        </p:txBody>
      </p:sp>
      <p:sp>
        <p:nvSpPr>
          <p:cNvPr id="4" name="Footer Placeholder 3">
            <a:extLst>
              <a:ext uri="{FF2B5EF4-FFF2-40B4-BE49-F238E27FC236}">
                <a16:creationId xmlns:a16="http://schemas.microsoft.com/office/drawing/2014/main" id="{84648C69-F4AD-4D2F-A9F7-CC3F60E291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E79C48-35DE-4837-B2D3-F2EB6500FEF2}"/>
              </a:ext>
            </a:extLst>
          </p:cNvPr>
          <p:cNvSpPr>
            <a:spLocks noGrp="1"/>
          </p:cNvSpPr>
          <p:nvPr>
            <p:ph type="sldNum" sz="quarter" idx="12"/>
          </p:nvPr>
        </p:nvSpPr>
        <p:spPr/>
        <p:txBody>
          <a:bodyPr/>
          <a:lstStyle/>
          <a:p>
            <a:fld id="{96E185F5-5F10-41CD-93E9-CA4ACCF7CA2C}" type="slidenum">
              <a:rPr lang="en-US" smtClean="0"/>
              <a:t>‹#›</a:t>
            </a:fld>
            <a:endParaRPr lang="en-US"/>
          </a:p>
        </p:txBody>
      </p:sp>
    </p:spTree>
    <p:extLst>
      <p:ext uri="{BB962C8B-B14F-4D97-AF65-F5344CB8AC3E}">
        <p14:creationId xmlns:p14="http://schemas.microsoft.com/office/powerpoint/2010/main" val="820328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433618-5048-4429-9DF5-FF0A2AECEE25}"/>
              </a:ext>
            </a:extLst>
          </p:cNvPr>
          <p:cNvSpPr>
            <a:spLocks noGrp="1"/>
          </p:cNvSpPr>
          <p:nvPr>
            <p:ph type="dt" sz="half" idx="10"/>
          </p:nvPr>
        </p:nvSpPr>
        <p:spPr/>
        <p:txBody>
          <a:bodyPr/>
          <a:lstStyle/>
          <a:p>
            <a:fld id="{7EF1C076-780B-43BF-B22B-D3F30A6BDD7D}" type="datetimeFigureOut">
              <a:rPr lang="en-US" smtClean="0"/>
              <a:t>9/2/2021</a:t>
            </a:fld>
            <a:endParaRPr lang="en-US"/>
          </a:p>
        </p:txBody>
      </p:sp>
      <p:sp>
        <p:nvSpPr>
          <p:cNvPr id="3" name="Footer Placeholder 2">
            <a:extLst>
              <a:ext uri="{FF2B5EF4-FFF2-40B4-BE49-F238E27FC236}">
                <a16:creationId xmlns:a16="http://schemas.microsoft.com/office/drawing/2014/main" id="{8ACB147A-C2DA-45B6-8567-04E960C081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375A14-1180-4D71-93C4-E534687F8B26}"/>
              </a:ext>
            </a:extLst>
          </p:cNvPr>
          <p:cNvSpPr>
            <a:spLocks noGrp="1"/>
          </p:cNvSpPr>
          <p:nvPr>
            <p:ph type="sldNum" sz="quarter" idx="12"/>
          </p:nvPr>
        </p:nvSpPr>
        <p:spPr/>
        <p:txBody>
          <a:bodyPr/>
          <a:lstStyle/>
          <a:p>
            <a:fld id="{96E185F5-5F10-41CD-93E9-CA4ACCF7CA2C}" type="slidenum">
              <a:rPr lang="en-US" smtClean="0"/>
              <a:t>‹#›</a:t>
            </a:fld>
            <a:endParaRPr lang="en-US"/>
          </a:p>
        </p:txBody>
      </p:sp>
    </p:spTree>
    <p:extLst>
      <p:ext uri="{BB962C8B-B14F-4D97-AF65-F5344CB8AC3E}">
        <p14:creationId xmlns:p14="http://schemas.microsoft.com/office/powerpoint/2010/main" val="556328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A818-5C40-4D4B-869D-AF697D349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B27A9F-3CDF-4BA8-8D19-D59138FA4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C29439-5BD8-47F1-AB0D-E121FC21C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3C0CDB-1D51-4A8D-922C-12620A66B240}"/>
              </a:ext>
            </a:extLst>
          </p:cNvPr>
          <p:cNvSpPr>
            <a:spLocks noGrp="1"/>
          </p:cNvSpPr>
          <p:nvPr>
            <p:ph type="dt" sz="half" idx="10"/>
          </p:nvPr>
        </p:nvSpPr>
        <p:spPr/>
        <p:txBody>
          <a:bodyPr/>
          <a:lstStyle/>
          <a:p>
            <a:fld id="{7EF1C076-780B-43BF-B22B-D3F30A6BDD7D}" type="datetimeFigureOut">
              <a:rPr lang="en-US" smtClean="0"/>
              <a:t>9/2/2021</a:t>
            </a:fld>
            <a:endParaRPr lang="en-US"/>
          </a:p>
        </p:txBody>
      </p:sp>
      <p:sp>
        <p:nvSpPr>
          <p:cNvPr id="6" name="Footer Placeholder 5">
            <a:extLst>
              <a:ext uri="{FF2B5EF4-FFF2-40B4-BE49-F238E27FC236}">
                <a16:creationId xmlns:a16="http://schemas.microsoft.com/office/drawing/2014/main" id="{FA1062DE-12B0-43EA-B095-1F6CD3A5FF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BECAEB-BC4A-4B13-89EE-21D5B9C489A2}"/>
              </a:ext>
            </a:extLst>
          </p:cNvPr>
          <p:cNvSpPr>
            <a:spLocks noGrp="1"/>
          </p:cNvSpPr>
          <p:nvPr>
            <p:ph type="sldNum" sz="quarter" idx="12"/>
          </p:nvPr>
        </p:nvSpPr>
        <p:spPr/>
        <p:txBody>
          <a:bodyPr/>
          <a:lstStyle/>
          <a:p>
            <a:fld id="{96E185F5-5F10-41CD-93E9-CA4ACCF7CA2C}" type="slidenum">
              <a:rPr lang="en-US" smtClean="0"/>
              <a:t>‹#›</a:t>
            </a:fld>
            <a:endParaRPr lang="en-US"/>
          </a:p>
        </p:txBody>
      </p:sp>
    </p:spTree>
    <p:extLst>
      <p:ext uri="{BB962C8B-B14F-4D97-AF65-F5344CB8AC3E}">
        <p14:creationId xmlns:p14="http://schemas.microsoft.com/office/powerpoint/2010/main" val="801243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25F3-49C5-4889-AC89-17BAB7E5A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A49012-CECF-4CF2-800B-8A81457524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89DAF7-D7A1-4FA8-97F1-18E374EFC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5F7C1C-0FF9-4FBC-BD6A-06CF236C1FF3}"/>
              </a:ext>
            </a:extLst>
          </p:cNvPr>
          <p:cNvSpPr>
            <a:spLocks noGrp="1"/>
          </p:cNvSpPr>
          <p:nvPr>
            <p:ph type="dt" sz="half" idx="10"/>
          </p:nvPr>
        </p:nvSpPr>
        <p:spPr/>
        <p:txBody>
          <a:bodyPr/>
          <a:lstStyle/>
          <a:p>
            <a:fld id="{7EF1C076-780B-43BF-B22B-D3F30A6BDD7D}" type="datetimeFigureOut">
              <a:rPr lang="en-US" smtClean="0"/>
              <a:t>9/2/2021</a:t>
            </a:fld>
            <a:endParaRPr lang="en-US"/>
          </a:p>
        </p:txBody>
      </p:sp>
      <p:sp>
        <p:nvSpPr>
          <p:cNvPr id="6" name="Footer Placeholder 5">
            <a:extLst>
              <a:ext uri="{FF2B5EF4-FFF2-40B4-BE49-F238E27FC236}">
                <a16:creationId xmlns:a16="http://schemas.microsoft.com/office/drawing/2014/main" id="{DD808265-D5AB-4D14-A0A7-C7D6F5E68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C23B-3974-4D60-9F12-25DC43D2F07D}"/>
              </a:ext>
            </a:extLst>
          </p:cNvPr>
          <p:cNvSpPr>
            <a:spLocks noGrp="1"/>
          </p:cNvSpPr>
          <p:nvPr>
            <p:ph type="sldNum" sz="quarter" idx="12"/>
          </p:nvPr>
        </p:nvSpPr>
        <p:spPr/>
        <p:txBody>
          <a:bodyPr/>
          <a:lstStyle/>
          <a:p>
            <a:fld id="{96E185F5-5F10-41CD-93E9-CA4ACCF7CA2C}" type="slidenum">
              <a:rPr lang="en-US" smtClean="0"/>
              <a:t>‹#›</a:t>
            </a:fld>
            <a:endParaRPr lang="en-US"/>
          </a:p>
        </p:txBody>
      </p:sp>
    </p:spTree>
    <p:extLst>
      <p:ext uri="{BB962C8B-B14F-4D97-AF65-F5344CB8AC3E}">
        <p14:creationId xmlns:p14="http://schemas.microsoft.com/office/powerpoint/2010/main" val="477034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A24DEC-6D27-46A9-BCC3-9D09BA6571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D82C56-4E71-4B54-99C0-5C8AE8CC1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14613-C73F-4692-87D3-980AC84DB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1C076-780B-43BF-B22B-D3F30A6BDD7D}" type="datetimeFigureOut">
              <a:rPr lang="en-US" smtClean="0"/>
              <a:t>9/2/2021</a:t>
            </a:fld>
            <a:endParaRPr lang="en-US"/>
          </a:p>
        </p:txBody>
      </p:sp>
      <p:sp>
        <p:nvSpPr>
          <p:cNvPr id="5" name="Footer Placeholder 4">
            <a:extLst>
              <a:ext uri="{FF2B5EF4-FFF2-40B4-BE49-F238E27FC236}">
                <a16:creationId xmlns:a16="http://schemas.microsoft.com/office/drawing/2014/main" id="{E6DC2C4B-6F7A-41EC-9DEE-3C5DF56F7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54CE4B-0233-4D21-B4EA-5E7C84DA9F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185F5-5F10-41CD-93E9-CA4ACCF7CA2C}" type="slidenum">
              <a:rPr lang="en-US" smtClean="0"/>
              <a:t>‹#›</a:t>
            </a:fld>
            <a:endParaRPr lang="en-US"/>
          </a:p>
        </p:txBody>
      </p:sp>
    </p:spTree>
    <p:extLst>
      <p:ext uri="{BB962C8B-B14F-4D97-AF65-F5344CB8AC3E}">
        <p14:creationId xmlns:p14="http://schemas.microsoft.com/office/powerpoint/2010/main" val="3240834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74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27426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1AA904A-D15B-462F-86F9-1D0CC63B0600}"/>
              </a:ext>
            </a:extLst>
          </p:cNvPr>
          <p:cNvPicPr>
            <a:picLocks noChangeAspect="1"/>
          </p:cNvPicPr>
          <p:nvPr/>
        </p:nvPicPr>
        <p:blipFill rotWithShape="1">
          <a:blip r:embed="rId3"/>
          <a:srcRect r="4389"/>
          <a:stretch/>
        </p:blipFill>
        <p:spPr>
          <a:xfrm>
            <a:off x="243840" y="256539"/>
            <a:ext cx="11704320" cy="6365239"/>
          </a:xfrm>
          <a:prstGeom prst="rect">
            <a:avLst/>
          </a:prstGeom>
        </p:spPr>
      </p:pic>
      <p:sp>
        <p:nvSpPr>
          <p:cNvPr id="3" name="Subtitle 2">
            <a:extLst>
              <a:ext uri="{FF2B5EF4-FFF2-40B4-BE49-F238E27FC236}">
                <a16:creationId xmlns:a16="http://schemas.microsoft.com/office/drawing/2014/main" id="{01A3F665-D08E-403E-B5E0-54D7B78B05D5}"/>
              </a:ext>
            </a:extLst>
          </p:cNvPr>
          <p:cNvSpPr>
            <a:spLocks noGrp="1"/>
          </p:cNvSpPr>
          <p:nvPr>
            <p:ph type="subTitle" idx="1"/>
          </p:nvPr>
        </p:nvSpPr>
        <p:spPr>
          <a:xfrm>
            <a:off x="5783377" y="3972919"/>
            <a:ext cx="5917474" cy="2509520"/>
          </a:xfrm>
          <a:solidFill>
            <a:schemeClr val="bg1"/>
          </a:solidFill>
        </p:spPr>
        <p:txBody>
          <a:bodyPr anchor="ctr">
            <a:normAutofit/>
          </a:bodyPr>
          <a:lstStyle/>
          <a:p>
            <a:r>
              <a:rPr lang="en-US" sz="4000" b="1" dirty="0">
                <a:solidFill>
                  <a:srgbClr val="274260"/>
                </a:solidFill>
              </a:rPr>
              <a:t>A four-week course to start you on a path </a:t>
            </a:r>
            <a:br>
              <a:rPr lang="en-US" sz="4000" b="1" dirty="0">
                <a:solidFill>
                  <a:srgbClr val="274260"/>
                </a:solidFill>
              </a:rPr>
            </a:br>
            <a:r>
              <a:rPr lang="en-US" sz="4000" b="1" dirty="0">
                <a:solidFill>
                  <a:srgbClr val="274260"/>
                </a:solidFill>
              </a:rPr>
              <a:t>to better understanding your Bible.</a:t>
            </a:r>
            <a:endParaRPr lang="en-US" sz="2800" dirty="0">
              <a:solidFill>
                <a:srgbClr val="274260"/>
              </a:solidFill>
            </a:endParaRPr>
          </a:p>
        </p:txBody>
      </p:sp>
      <p:sp>
        <p:nvSpPr>
          <p:cNvPr id="2" name="Title 1">
            <a:extLst>
              <a:ext uri="{FF2B5EF4-FFF2-40B4-BE49-F238E27FC236}">
                <a16:creationId xmlns:a16="http://schemas.microsoft.com/office/drawing/2014/main" id="{D277AAD0-1FAE-4C54-A272-EF2E76EA4075}"/>
              </a:ext>
            </a:extLst>
          </p:cNvPr>
          <p:cNvSpPr>
            <a:spLocks noGrp="1"/>
          </p:cNvSpPr>
          <p:nvPr>
            <p:ph type="ctrTitle"/>
          </p:nvPr>
        </p:nvSpPr>
        <p:spPr>
          <a:xfrm>
            <a:off x="5349240" y="380600"/>
            <a:ext cx="6221793" cy="1909506"/>
          </a:xfrm>
        </p:spPr>
        <p:txBody>
          <a:bodyPr>
            <a:noAutofit/>
          </a:bodyPr>
          <a:lstStyle/>
          <a:p>
            <a:r>
              <a:rPr lang="en-US" b="1" dirty="0">
                <a:solidFill>
                  <a:schemeClr val="bg1"/>
                </a:solidFill>
                <a:effectLst>
                  <a:outerShdw blurRad="38100" dist="127000" dir="2400000" algn="tl">
                    <a:srgbClr val="000000"/>
                  </a:outerShdw>
                </a:effectLst>
                <a:latin typeface="Arial Black" panose="020B0A04020102020204" pitchFamily="34" charset="0"/>
              </a:rPr>
              <a:t>BIBLE BASICS</a:t>
            </a:r>
            <a:br>
              <a:rPr lang="en-US" b="1" dirty="0">
                <a:solidFill>
                  <a:schemeClr val="bg1"/>
                </a:solidFill>
                <a:effectLst>
                  <a:outerShdw blurRad="38100" dist="127000" dir="2400000" algn="tl">
                    <a:srgbClr val="000000"/>
                  </a:outerShdw>
                </a:effectLst>
                <a:latin typeface="Arial Black" panose="020B0A04020102020204" pitchFamily="34" charset="0"/>
              </a:rPr>
            </a:br>
            <a:r>
              <a:rPr lang="en-US" b="1" dirty="0">
                <a:solidFill>
                  <a:schemeClr val="bg1"/>
                </a:solidFill>
                <a:effectLst>
                  <a:outerShdw blurRad="38100" dist="127000" dir="2400000" algn="tl">
                    <a:srgbClr val="000000"/>
                  </a:outerShdw>
                </a:effectLst>
                <a:latin typeface="Arial Black" panose="020B0A04020102020204" pitchFamily="34" charset="0"/>
              </a:rPr>
              <a:t>101</a:t>
            </a:r>
          </a:p>
        </p:txBody>
      </p:sp>
      <p:sp>
        <p:nvSpPr>
          <p:cNvPr id="5" name="TextBox 4">
            <a:extLst>
              <a:ext uri="{FF2B5EF4-FFF2-40B4-BE49-F238E27FC236}">
                <a16:creationId xmlns:a16="http://schemas.microsoft.com/office/drawing/2014/main" id="{2AE9932A-7877-40D3-9D52-267345BE42DF}"/>
              </a:ext>
            </a:extLst>
          </p:cNvPr>
          <p:cNvSpPr txBox="1"/>
          <p:nvPr/>
        </p:nvSpPr>
        <p:spPr>
          <a:xfrm>
            <a:off x="9194074" y="3235521"/>
            <a:ext cx="2510246" cy="646331"/>
          </a:xfrm>
          <a:prstGeom prst="rect">
            <a:avLst/>
          </a:prstGeom>
          <a:noFill/>
        </p:spPr>
        <p:txBody>
          <a:bodyPr wrap="square" rtlCol="0">
            <a:spAutoFit/>
          </a:bodyPr>
          <a:lstStyle/>
          <a:p>
            <a:pPr algn="r"/>
            <a:r>
              <a:rPr lang="en-US" dirty="0">
                <a:solidFill>
                  <a:schemeClr val="bg1"/>
                </a:solidFill>
              </a:rPr>
              <a:t>September 5, 2021</a:t>
            </a:r>
          </a:p>
          <a:p>
            <a:pPr algn="r"/>
            <a:r>
              <a:rPr lang="en-US" dirty="0">
                <a:solidFill>
                  <a:schemeClr val="bg1"/>
                </a:solidFill>
              </a:rPr>
              <a:t>© 2021 Bob Highlands III</a:t>
            </a:r>
          </a:p>
        </p:txBody>
      </p:sp>
      <p:sp>
        <p:nvSpPr>
          <p:cNvPr id="12" name="TextBox 11">
            <a:extLst>
              <a:ext uri="{FF2B5EF4-FFF2-40B4-BE49-F238E27FC236}">
                <a16:creationId xmlns:a16="http://schemas.microsoft.com/office/drawing/2014/main" id="{CE205096-BE9A-4BAA-AA8A-ACC55A6F1C2D}"/>
              </a:ext>
            </a:extLst>
          </p:cNvPr>
          <p:cNvSpPr txBox="1"/>
          <p:nvPr/>
        </p:nvSpPr>
        <p:spPr>
          <a:xfrm>
            <a:off x="5536069" y="2224784"/>
            <a:ext cx="6091975" cy="584775"/>
          </a:xfrm>
          <a:prstGeom prst="rect">
            <a:avLst/>
          </a:prstGeom>
          <a:noFill/>
        </p:spPr>
        <p:txBody>
          <a:bodyPr wrap="square" rtlCol="0">
            <a:spAutoFit/>
          </a:bodyPr>
          <a:lstStyle/>
          <a:p>
            <a:pPr algn="ctr"/>
            <a:r>
              <a:rPr lang="en-US" sz="3200" b="1" dirty="0">
                <a:solidFill>
                  <a:srgbClr val="C00000"/>
                </a:solidFill>
                <a:latin typeface="Aharoni" panose="02010803020104030203" pitchFamily="2" charset="-79"/>
                <a:cs typeface="Aharoni" panose="02010803020104030203" pitchFamily="2" charset="-79"/>
              </a:rPr>
              <a:t>Part One Bible Overview</a:t>
            </a:r>
          </a:p>
        </p:txBody>
      </p:sp>
      <p:sp>
        <p:nvSpPr>
          <p:cNvPr id="6" name="TextBox 5">
            <a:extLst>
              <a:ext uri="{FF2B5EF4-FFF2-40B4-BE49-F238E27FC236}">
                <a16:creationId xmlns:a16="http://schemas.microsoft.com/office/drawing/2014/main" id="{C86429B3-1A38-4A09-921D-4A783A74C950}"/>
              </a:ext>
            </a:extLst>
          </p:cNvPr>
          <p:cNvSpPr txBox="1"/>
          <p:nvPr/>
        </p:nvSpPr>
        <p:spPr>
          <a:xfrm>
            <a:off x="5495387" y="2194706"/>
            <a:ext cx="6091975" cy="584775"/>
          </a:xfrm>
          <a:prstGeom prst="rect">
            <a:avLst/>
          </a:prstGeom>
          <a:noFill/>
        </p:spPr>
        <p:txBody>
          <a:bodyPr wrap="square" rtlCol="0">
            <a:spAutoFit/>
          </a:bodyPr>
          <a:lstStyle/>
          <a:p>
            <a:pPr algn="ctr"/>
            <a:r>
              <a:rPr lang="en-US" sz="3200" b="1" dirty="0">
                <a:solidFill>
                  <a:schemeClr val="bg1"/>
                </a:solidFill>
                <a:latin typeface="Aharoni" panose="02010803020104030203" pitchFamily="2" charset="-79"/>
                <a:cs typeface="Aharoni" panose="02010803020104030203" pitchFamily="2" charset="-79"/>
              </a:rPr>
              <a:t>Part One Bible Overview</a:t>
            </a:r>
          </a:p>
        </p:txBody>
      </p:sp>
    </p:spTree>
    <p:extLst>
      <p:ext uri="{BB962C8B-B14F-4D97-AF65-F5344CB8AC3E}">
        <p14:creationId xmlns:p14="http://schemas.microsoft.com/office/powerpoint/2010/main" val="1840424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5733960"/>
          </a:xfrm>
        </p:spPr>
        <p:style>
          <a:lnRef idx="2">
            <a:schemeClr val="accent6"/>
          </a:lnRef>
          <a:fillRef idx="1">
            <a:schemeClr val="lt1"/>
          </a:fillRef>
          <a:effectRef idx="0">
            <a:schemeClr val="accent6"/>
          </a:effectRef>
          <a:fontRef idx="minor">
            <a:schemeClr val="dk1"/>
          </a:fontRef>
        </p:style>
        <p:txBody>
          <a:bodyPr anchor="t">
            <a:normAutofit/>
          </a:bodyPr>
          <a:lstStyle/>
          <a:p>
            <a:pPr marL="0" indent="0" algn="ctr">
              <a:buNone/>
            </a:pPr>
            <a:r>
              <a:rPr lang="en-US" sz="3200" i="1" dirty="0">
                <a:latin typeface="Abadi" panose="020B0604020104020204" pitchFamily="34" charset="0"/>
                <a:cs typeface="Aharoni" panose="02010803020104030203" pitchFamily="2" charset="-79"/>
              </a:rPr>
              <a:t>In 2011, author Brendan Powell Smith published The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BRICK </a:t>
            </a:r>
            <a:r>
              <a:rPr lang="en-US" sz="3200" i="1" dirty="0">
                <a:latin typeface="Abadi" panose="020B0604020104020204" pitchFamily="34" charset="0"/>
                <a:cs typeface="Aharoni" panose="02010803020104030203" pitchFamily="2" charset="-79"/>
              </a:rPr>
              <a:t>Bible, which contains recreations of Bible scenes—</a:t>
            </a:r>
            <a:br>
              <a:rPr lang="en-US" sz="3200" i="1" dirty="0">
                <a:latin typeface="Abadi" panose="020B0604020104020204" pitchFamily="34" charset="0"/>
                <a:cs typeface="Aharoni" panose="02010803020104030203" pitchFamily="2" charset="-79"/>
              </a:rPr>
            </a:br>
            <a:r>
              <a:rPr lang="en-US" sz="3200" i="1" dirty="0">
                <a:latin typeface="Abadi" panose="020B0604020104020204" pitchFamily="34" charset="0"/>
                <a:cs typeface="Aharoni" panose="02010803020104030203" pitchFamily="2" charset="-79"/>
              </a:rPr>
              <a:t>all with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LEGO</a:t>
            </a:r>
            <a:r>
              <a:rPr lang="en-US" sz="3200" i="1" dirty="0">
                <a:latin typeface="Abadi" panose="020B0604020104020204" pitchFamily="34" charset="0"/>
                <a:cs typeface="Aharoni" panose="02010803020104030203" pitchFamily="2" charset="-79"/>
              </a:rPr>
              <a:t> bricks. </a:t>
            </a:r>
          </a:p>
          <a:p>
            <a:pPr marL="0" indent="0" algn="ctr">
              <a:buNone/>
            </a:pPr>
            <a:r>
              <a:rPr lang="en-US" sz="2400" i="1" dirty="0">
                <a:latin typeface="Abadi" panose="020B0604020104020204" pitchFamily="34" charset="0"/>
                <a:cs typeface="Aharoni" panose="02010803020104030203" pitchFamily="2" charset="-79"/>
              </a:rPr>
              <a:t>Sam’s Club promptly banned the book for objectionable images.</a:t>
            </a:r>
            <a:endParaRPr lang="en-US" sz="3200" i="1" dirty="0">
              <a:latin typeface="Abadi" panose="020B0604020104020204" pitchFamily="34" charset="0"/>
              <a:cs typeface="Aharoni" panose="02010803020104030203" pitchFamily="2" charset="-79"/>
            </a:endParaRP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Build Your Puzzle</a:t>
            </a:r>
          </a:p>
        </p:txBody>
      </p:sp>
      <p:pic>
        <p:nvPicPr>
          <p:cNvPr id="5" name="Picture 4">
            <a:extLst>
              <a:ext uri="{FF2B5EF4-FFF2-40B4-BE49-F238E27FC236}">
                <a16:creationId xmlns:a16="http://schemas.microsoft.com/office/drawing/2014/main" id="{BB1CA836-FE7D-4997-9728-8A9124A6B876}"/>
              </a:ext>
            </a:extLst>
          </p:cNvPr>
          <p:cNvPicPr>
            <a:picLocks noChangeAspect="1"/>
          </p:cNvPicPr>
          <p:nvPr/>
        </p:nvPicPr>
        <p:blipFill>
          <a:blip r:embed="rId3"/>
          <a:stretch>
            <a:fillRect/>
          </a:stretch>
        </p:blipFill>
        <p:spPr>
          <a:xfrm>
            <a:off x="310778" y="773723"/>
            <a:ext cx="5073161" cy="5073161"/>
          </a:xfrm>
          <a:prstGeom prst="rect">
            <a:avLst/>
          </a:prstGeom>
        </p:spPr>
      </p:pic>
      <p:pic>
        <p:nvPicPr>
          <p:cNvPr id="8" name="Picture 7">
            <a:extLst>
              <a:ext uri="{FF2B5EF4-FFF2-40B4-BE49-F238E27FC236}">
                <a16:creationId xmlns:a16="http://schemas.microsoft.com/office/drawing/2014/main" id="{626DA78A-0221-411A-97E3-4B5A6027C849}"/>
              </a:ext>
            </a:extLst>
          </p:cNvPr>
          <p:cNvPicPr>
            <a:picLocks noChangeAspect="1"/>
          </p:cNvPicPr>
          <p:nvPr/>
        </p:nvPicPr>
        <p:blipFill>
          <a:blip r:embed="rId4"/>
          <a:stretch>
            <a:fillRect/>
          </a:stretch>
        </p:blipFill>
        <p:spPr>
          <a:xfrm>
            <a:off x="6343688" y="4018547"/>
            <a:ext cx="4944457" cy="2595840"/>
          </a:xfrm>
          <a:prstGeom prst="rect">
            <a:avLst/>
          </a:prstGeom>
        </p:spPr>
      </p:pic>
    </p:spTree>
    <p:extLst>
      <p:ext uri="{BB962C8B-B14F-4D97-AF65-F5344CB8AC3E}">
        <p14:creationId xmlns:p14="http://schemas.microsoft.com/office/powerpoint/2010/main" val="4393644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8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3000"/>
                                        <p:tgtEl>
                                          <p:spTgt spid="3">
                                            <p:txEl>
                                              <p:pRg st="1" end="1"/>
                                            </p:txEl>
                                          </p:spTgt>
                                        </p:tgtEl>
                                      </p:cBhvr>
                                    </p:animEffect>
                                    <p:anim calcmode="lin" valueType="num">
                                      <p:cBhvr>
                                        <p:cTn id="21"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5927272"/>
          </a:xfrm>
        </p:spPr>
        <p:style>
          <a:lnRef idx="2">
            <a:schemeClr val="accent6"/>
          </a:lnRef>
          <a:fillRef idx="1">
            <a:schemeClr val="lt1"/>
          </a:fillRef>
          <a:effectRef idx="0">
            <a:schemeClr val="accent6"/>
          </a:effectRef>
          <a:fontRef idx="minor">
            <a:schemeClr val="dk1"/>
          </a:fontRef>
        </p:style>
        <p:txBody>
          <a:bodyPr anchor="ctr">
            <a:normAutofit fontScale="92500"/>
          </a:bodyPr>
          <a:lstStyle/>
          <a:p>
            <a:pPr marL="514350" indent="-514350">
              <a:buFont typeface="+mj-lt"/>
              <a:buAutoNum type="arabicPeriod"/>
            </a:pPr>
            <a:r>
              <a:rPr lang="en-US" sz="3200" i="1" dirty="0">
                <a:latin typeface="Abadi" panose="020B0604020104020204" pitchFamily="34" charset="0"/>
                <a:cs typeface="Aharoni" panose="02010803020104030203" pitchFamily="2" charset="-79"/>
              </a:rPr>
              <a:t>The Bible has thousands of parts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VERSES</a:t>
            </a:r>
            <a:r>
              <a:rPr lang="en-US" sz="3200" i="1" dirty="0">
                <a:latin typeface="Abadi" panose="020B0604020104020204" pitchFamily="34" charset="0"/>
                <a:cs typeface="Aharoni" panose="02010803020104030203" pitchFamily="2" charset="-79"/>
              </a:rPr>
              <a:t>) that are designed to show us a bigger picture.</a:t>
            </a:r>
          </a:p>
          <a:p>
            <a:pPr marL="514350" indent="-514350">
              <a:buFont typeface="+mj-lt"/>
              <a:buAutoNum type="arabicPeriod"/>
            </a:pPr>
            <a:r>
              <a:rPr lang="en-US" sz="3200" i="1" dirty="0">
                <a:latin typeface="Abadi" panose="020B0604020104020204" pitchFamily="34" charset="0"/>
                <a:cs typeface="Aharoni" panose="02010803020104030203" pitchFamily="2" charset="-79"/>
              </a:rPr>
              <a:t>No single part is the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PICTURE</a:t>
            </a:r>
            <a:r>
              <a:rPr lang="en-US" sz="3200" i="1" dirty="0">
                <a:latin typeface="Abadi" panose="020B0604020104020204" pitchFamily="34" charset="0"/>
                <a:cs typeface="Aharoni" panose="02010803020104030203" pitchFamily="2" charset="-79"/>
              </a:rPr>
              <a:t>.</a:t>
            </a:r>
          </a:p>
          <a:p>
            <a:pPr marL="514350" indent="-514350">
              <a:buFont typeface="+mj-lt"/>
              <a:buAutoNum type="arabicPeriod"/>
            </a:pPr>
            <a:r>
              <a:rPr lang="en-US" sz="3200" i="1" dirty="0">
                <a:latin typeface="Abadi" panose="020B0604020104020204" pitchFamily="34" charset="0"/>
                <a:cs typeface="Aharoni" panose="02010803020104030203" pitchFamily="2" charset="-79"/>
              </a:rPr>
              <a:t>There are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RULES</a:t>
            </a:r>
            <a:r>
              <a:rPr lang="en-US" sz="3200" i="1" dirty="0">
                <a:latin typeface="Abadi" panose="020B0604020104020204" pitchFamily="34" charset="0"/>
                <a:cs typeface="Aharoni" panose="02010803020104030203" pitchFamily="2" charset="-79"/>
              </a:rPr>
              <a:t> that make putting the Bible together and understanding it.</a:t>
            </a:r>
          </a:p>
          <a:p>
            <a:pPr marL="514350" indent="-514350">
              <a:buFont typeface="+mj-lt"/>
              <a:buAutoNum type="arabicPeriod"/>
            </a:pPr>
            <a:r>
              <a:rPr lang="en-US" sz="3200" i="1" dirty="0">
                <a:latin typeface="Abadi" panose="020B0604020104020204" pitchFamily="34" charset="0"/>
                <a:cs typeface="Aharoni" panose="02010803020104030203" pitchFamily="2" charset="-79"/>
              </a:rPr>
              <a:t>There are no short cuts, but you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CAN</a:t>
            </a:r>
            <a:r>
              <a:rPr lang="en-US" sz="3200" i="1" dirty="0">
                <a:latin typeface="Abadi" panose="020B0604020104020204" pitchFamily="34" charset="0"/>
                <a:cs typeface="Aharoni" panose="02010803020104030203" pitchFamily="2" charset="-79"/>
              </a:rPr>
              <a:t> understand it.</a:t>
            </a:r>
          </a:p>
          <a:p>
            <a:pPr marL="514350" indent="-514350">
              <a:buFont typeface="+mj-lt"/>
              <a:buAutoNum type="arabicPeriod"/>
            </a:pPr>
            <a:r>
              <a:rPr lang="en-US" sz="3200" i="1" dirty="0">
                <a:latin typeface="Abadi" panose="020B0604020104020204" pitchFamily="34" charset="0"/>
                <a:cs typeface="Aharoni" panose="02010803020104030203" pitchFamily="2" charset="-79"/>
              </a:rPr>
              <a:t>All the pieces are </a:t>
            </a:r>
            <a:r>
              <a:rPr lang="en-US"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DESIGNED</a:t>
            </a:r>
            <a:r>
              <a:rPr lang="en-US" sz="3200" i="1" dirty="0">
                <a:latin typeface="Abadi" panose="020B0604020104020204" pitchFamily="34" charset="0"/>
                <a:cs typeface="Aharoni" panose="02010803020104030203" pitchFamily="2" charset="-79"/>
              </a:rPr>
              <a:t> to fit together without pressure.</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The Bible Puzzle</a:t>
            </a:r>
          </a:p>
        </p:txBody>
      </p:sp>
      <p:pic>
        <p:nvPicPr>
          <p:cNvPr id="8" name="Picture 7">
            <a:extLst>
              <a:ext uri="{FF2B5EF4-FFF2-40B4-BE49-F238E27FC236}">
                <a16:creationId xmlns:a16="http://schemas.microsoft.com/office/drawing/2014/main" id="{B7314B6D-0DEE-4C2F-A834-13291E08973B}"/>
              </a:ext>
            </a:extLst>
          </p:cNvPr>
          <p:cNvPicPr>
            <a:picLocks noChangeAspect="1"/>
          </p:cNvPicPr>
          <p:nvPr/>
        </p:nvPicPr>
        <p:blipFill>
          <a:blip r:embed="rId3"/>
          <a:stretch>
            <a:fillRect/>
          </a:stretch>
        </p:blipFill>
        <p:spPr>
          <a:xfrm>
            <a:off x="0" y="-20460"/>
            <a:ext cx="5252085" cy="6858000"/>
          </a:xfrm>
          <a:prstGeom prst="rect">
            <a:avLst/>
          </a:prstGeom>
        </p:spPr>
      </p:pic>
    </p:spTree>
    <p:extLst>
      <p:ext uri="{BB962C8B-B14F-4D97-AF65-F5344CB8AC3E}">
        <p14:creationId xmlns:p14="http://schemas.microsoft.com/office/powerpoint/2010/main" val="37855912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8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3000"/>
                                        <p:tgtEl>
                                          <p:spTgt spid="3">
                                            <p:txEl>
                                              <p:pRg st="1" end="1"/>
                                            </p:txEl>
                                          </p:spTgt>
                                        </p:tgtEl>
                                      </p:cBhvr>
                                    </p:animEffect>
                                    <p:anim calcmode="lin" valueType="num">
                                      <p:cBhvr>
                                        <p:cTn id="21"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11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3000"/>
                                        <p:tgtEl>
                                          <p:spTgt spid="3">
                                            <p:txEl>
                                              <p:pRg st="2" end="2"/>
                                            </p:txEl>
                                          </p:spTgt>
                                        </p:tgtEl>
                                      </p:cBhvr>
                                    </p:animEffect>
                                    <p:anim calcmode="lin" valueType="num">
                                      <p:cBhvr>
                                        <p:cTn id="27"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140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3000"/>
                                        <p:tgtEl>
                                          <p:spTgt spid="3">
                                            <p:txEl>
                                              <p:pRg st="3" end="3"/>
                                            </p:txEl>
                                          </p:spTgt>
                                        </p:tgtEl>
                                      </p:cBhvr>
                                    </p:animEffect>
                                    <p:anim calcmode="lin" valueType="num">
                                      <p:cBhvr>
                                        <p:cTn id="33"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17000"/>
                            </p:stCondLst>
                            <p:childTnLst>
                              <p:par>
                                <p:cTn id="36" presetID="42" presetClass="entr" presetSubtype="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3000"/>
                                        <p:tgtEl>
                                          <p:spTgt spid="3">
                                            <p:txEl>
                                              <p:pRg st="4" end="4"/>
                                            </p:txEl>
                                          </p:spTgt>
                                        </p:tgtEl>
                                      </p:cBhvr>
                                    </p:animEffect>
                                    <p:anim calcmode="lin" valueType="num">
                                      <p:cBhvr>
                                        <p:cTn id="39"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67B307-8017-4B1F-8DA4-11F2CD8FAF73}"/>
              </a:ext>
            </a:extLst>
          </p:cNvPr>
          <p:cNvPicPr>
            <a:picLocks noChangeAspect="1"/>
          </p:cNvPicPr>
          <p:nvPr/>
        </p:nvPicPr>
        <p:blipFill>
          <a:blip r:embed="rId3"/>
          <a:stretch>
            <a:fillRect/>
          </a:stretch>
        </p:blipFill>
        <p:spPr>
          <a:xfrm>
            <a:off x="62592" y="0"/>
            <a:ext cx="11977007" cy="6858000"/>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687115"/>
            <a:ext cx="6104613" cy="5977573"/>
          </a:xfrm>
        </p:spPr>
        <p:style>
          <a:lnRef idx="2">
            <a:schemeClr val="accent6"/>
          </a:lnRef>
          <a:fillRef idx="1">
            <a:schemeClr val="lt1"/>
          </a:fillRef>
          <a:effectRef idx="0">
            <a:schemeClr val="accent6"/>
          </a:effectRef>
          <a:fontRef idx="minor">
            <a:schemeClr val="dk1"/>
          </a:fontRef>
        </p:style>
        <p:txBody>
          <a:bodyPr anchor="ctr">
            <a:normAutofit fontScale="92500"/>
          </a:bodyPr>
          <a:lstStyle/>
          <a:p>
            <a:pPr marL="514350" indent="-514350">
              <a:buAutoNum type="arabicPeriod" startAt="6"/>
            </a:pPr>
            <a:r>
              <a:rPr lang="en-US" sz="3200" i="1" dirty="0">
                <a:latin typeface="Abadi" panose="020B0604020104020204" pitchFamily="34" charset="0"/>
                <a:cs typeface="Aharoni" panose="02010803020104030203" pitchFamily="2" charset="-79"/>
              </a:rPr>
              <a:t>The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EDGES</a:t>
            </a:r>
            <a:r>
              <a:rPr lang="en-US" sz="3200" i="1" dirty="0">
                <a:latin typeface="Abadi" panose="020B0604020104020204" pitchFamily="34" charset="0"/>
                <a:cs typeface="Aharoni" panose="02010803020104030203" pitchFamily="2" charset="-79"/>
              </a:rPr>
              <a:t> show us the limits of what we can know now.</a:t>
            </a:r>
          </a:p>
          <a:p>
            <a:pPr marL="514350" indent="-514350">
              <a:buAutoNum type="arabicPeriod" startAt="6"/>
            </a:pPr>
            <a:r>
              <a:rPr lang="en-US" sz="3200" i="1" dirty="0">
                <a:latin typeface="Abadi" panose="020B0604020104020204" pitchFamily="34" charset="0"/>
                <a:cs typeface="Aharoni" panose="02010803020104030203" pitchFamily="2" charset="-79"/>
              </a:rPr>
              <a:t>The stories are about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REAL</a:t>
            </a:r>
            <a:r>
              <a:rPr lang="en-US" sz="3200" i="1" dirty="0">
                <a:latin typeface="Abadi" panose="020B0604020104020204" pitchFamily="34" charset="0"/>
                <a:cs typeface="Aharoni" panose="02010803020104030203" pitchFamily="2" charset="-79"/>
              </a:rPr>
              <a:t> humans as they interact with God in their daily lives.</a:t>
            </a:r>
          </a:p>
          <a:p>
            <a:pPr marL="514350" indent="-514350">
              <a:buAutoNum type="arabicPeriod" startAt="6"/>
            </a:pPr>
            <a:r>
              <a:rPr lang="en-US" sz="3200" i="1" dirty="0">
                <a:latin typeface="Abadi" panose="020B0604020104020204" pitchFamily="34" charset="0"/>
                <a:cs typeface="Aharoni" panose="02010803020104030203" pitchFamily="2" charset="-79"/>
              </a:rPr>
              <a:t>The O.T. is there so we can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UNDERSTAND</a:t>
            </a:r>
            <a:r>
              <a:rPr lang="en-US" sz="3200" i="1" dirty="0">
                <a:latin typeface="Abadi" panose="020B0604020104020204" pitchFamily="34" charset="0"/>
                <a:cs typeface="Aharoni" panose="02010803020104030203" pitchFamily="2" charset="-79"/>
              </a:rPr>
              <a:t> the N.T. </a:t>
            </a:r>
          </a:p>
          <a:p>
            <a:pPr marL="514350" indent="-514350">
              <a:buAutoNum type="arabicPeriod" startAt="6"/>
            </a:pPr>
            <a:r>
              <a:rPr lang="en-US" sz="3200" i="1" dirty="0">
                <a:latin typeface="Abadi" panose="020B0604020104020204" pitchFamily="34" charset="0"/>
                <a:cs typeface="Aharoni" panose="02010803020104030203" pitchFamily="2" charset="-79"/>
              </a:rPr>
              <a:t>Without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JESUS</a:t>
            </a:r>
            <a:r>
              <a:rPr lang="en-US" sz="3200" i="1" dirty="0">
                <a:latin typeface="Abadi" panose="020B0604020104020204" pitchFamily="34" charset="0"/>
                <a:cs typeface="Aharoni" panose="02010803020104030203" pitchFamily="2" charset="-79"/>
              </a:rPr>
              <a:t> the O.T. has no value beyond showing us how lost we really are.</a:t>
            </a:r>
          </a:p>
          <a:p>
            <a:pPr marL="514350" indent="-514350">
              <a:buAutoNum type="arabicPeriod" startAt="6"/>
            </a:pPr>
            <a:r>
              <a:rPr lang="en-US" sz="3200" i="1" dirty="0">
                <a:latin typeface="Abadi" panose="020B0604020104020204" pitchFamily="34" charset="0"/>
                <a:cs typeface="Aharoni" panose="02010803020104030203" pitchFamily="2" charset="-79"/>
              </a:rPr>
              <a:t>The Bible is about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POSITIVE</a:t>
            </a:r>
            <a:r>
              <a:rPr lang="en-US" sz="3200" i="1" dirty="0">
                <a:latin typeface="Abadi" panose="020B0604020104020204" pitchFamily="34" charset="0"/>
                <a:cs typeface="Aharoni" panose="02010803020104030203" pitchFamily="2" charset="-79"/>
              </a:rPr>
              <a:t> and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NEGATIVE</a:t>
            </a:r>
            <a:r>
              <a:rPr lang="en-US" sz="3200" i="1" dirty="0">
                <a:latin typeface="Abadi" panose="020B0604020104020204" pitchFamily="34" charset="0"/>
                <a:cs typeface="Aharoni" panose="02010803020104030203" pitchFamily="2" charset="-79"/>
              </a:rPr>
              <a:t> relationships and their consequences.</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1807" y="0"/>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The Bible Puzzle</a:t>
            </a:r>
          </a:p>
        </p:txBody>
      </p:sp>
    </p:spTree>
    <p:extLst>
      <p:ext uri="{BB962C8B-B14F-4D97-AF65-F5344CB8AC3E}">
        <p14:creationId xmlns:p14="http://schemas.microsoft.com/office/powerpoint/2010/main" val="14219171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8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3000"/>
                                        <p:tgtEl>
                                          <p:spTgt spid="3">
                                            <p:txEl>
                                              <p:pRg st="1" end="1"/>
                                            </p:txEl>
                                          </p:spTgt>
                                        </p:tgtEl>
                                      </p:cBhvr>
                                    </p:animEffect>
                                    <p:anim calcmode="lin" valueType="num">
                                      <p:cBhvr>
                                        <p:cTn id="21"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11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3000"/>
                                        <p:tgtEl>
                                          <p:spTgt spid="3">
                                            <p:txEl>
                                              <p:pRg st="2" end="2"/>
                                            </p:txEl>
                                          </p:spTgt>
                                        </p:tgtEl>
                                      </p:cBhvr>
                                    </p:animEffect>
                                    <p:anim calcmode="lin" valueType="num">
                                      <p:cBhvr>
                                        <p:cTn id="27"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140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3000"/>
                                        <p:tgtEl>
                                          <p:spTgt spid="3">
                                            <p:txEl>
                                              <p:pRg st="3" end="3"/>
                                            </p:txEl>
                                          </p:spTgt>
                                        </p:tgtEl>
                                      </p:cBhvr>
                                    </p:animEffect>
                                    <p:anim calcmode="lin" valueType="num">
                                      <p:cBhvr>
                                        <p:cTn id="33"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17000"/>
                            </p:stCondLst>
                            <p:childTnLst>
                              <p:par>
                                <p:cTn id="36" presetID="42" presetClass="entr" presetSubtype="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3000"/>
                                        <p:tgtEl>
                                          <p:spTgt spid="3">
                                            <p:txEl>
                                              <p:pRg st="4" end="4"/>
                                            </p:txEl>
                                          </p:spTgt>
                                        </p:tgtEl>
                                      </p:cBhvr>
                                    </p:animEffect>
                                    <p:anim calcmode="lin" valueType="num">
                                      <p:cBhvr>
                                        <p:cTn id="39"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5733960"/>
          </a:xfrm>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ctr">
              <a:buNone/>
            </a:pPr>
            <a:r>
              <a:rPr lang="en-US" sz="3600" b="1" i="1" dirty="0">
                <a:latin typeface="Abadi" panose="020B0604020104020204" pitchFamily="34" charset="0"/>
                <a:cs typeface="Aharoni" panose="02010803020104030203" pitchFamily="2" charset="-79"/>
              </a:rPr>
              <a:t>The Bible is best seen when </a:t>
            </a:r>
            <a:br>
              <a:rPr lang="en-US" sz="3600" b="1" i="1" dirty="0">
                <a:latin typeface="Abadi" panose="020B0604020104020204" pitchFamily="34" charset="0"/>
                <a:cs typeface="Aharoni" panose="02010803020104030203" pitchFamily="2" charset="-79"/>
              </a:rPr>
            </a:br>
            <a:r>
              <a:rPr lang="en-US" sz="3600" b="1" i="1" dirty="0">
                <a:latin typeface="Abadi" panose="020B0604020104020204" pitchFamily="34" charset="0"/>
                <a:cs typeface="Aharoni" panose="02010803020104030203" pitchFamily="2" charset="-79"/>
              </a:rPr>
              <a:t>you understand the </a:t>
            </a:r>
            <a:br>
              <a:rPr lang="en-US" sz="3600" b="1" i="1" dirty="0">
                <a:latin typeface="Abadi" panose="020B0604020104020204" pitchFamily="34" charset="0"/>
                <a:cs typeface="Aharoni" panose="02010803020104030203" pitchFamily="2" charset="-79"/>
              </a:rPr>
            </a:br>
            <a:r>
              <a:rPr lang="en-US" sz="3600" b="1" i="1" dirty="0">
                <a:latin typeface="Abadi" panose="020B0604020104020204" pitchFamily="34" charset="0"/>
                <a:cs typeface="Aharoni" panose="02010803020104030203" pitchFamily="2" charset="-79"/>
              </a:rPr>
              <a:t>contrast it presents.</a:t>
            </a:r>
          </a:p>
          <a:p>
            <a:pPr marL="0" indent="0" algn="ctr">
              <a:buNone/>
            </a:pP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EVIL</a:t>
            </a:r>
            <a:r>
              <a:rPr lang="en-US" sz="3200" i="1" dirty="0">
                <a:latin typeface="Abadi" panose="020B0604020104020204" pitchFamily="34" charset="0"/>
                <a:cs typeface="Aharoni" panose="02010803020104030203" pitchFamily="2" charset="-79"/>
              </a:rPr>
              <a:t> vs. GOOD</a:t>
            </a:r>
          </a:p>
          <a:p>
            <a:pPr marL="0" indent="0" algn="ctr">
              <a:buNone/>
            </a:pPr>
            <a:r>
              <a:rPr lang="en-US" sz="3200" i="1" dirty="0">
                <a:latin typeface="Abadi" panose="020B0604020104020204" pitchFamily="34" charset="0"/>
                <a:cs typeface="Aharoni" panose="02010803020104030203" pitchFamily="2" charset="-79"/>
              </a:rPr>
              <a:t>PHYSICAL vs.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SPIRITUAL</a:t>
            </a:r>
          </a:p>
          <a:p>
            <a:pPr marL="0" indent="0" algn="ctr">
              <a:buNone/>
            </a:pP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TEMPORARY</a:t>
            </a:r>
            <a:r>
              <a:rPr lang="en-US" sz="3200" i="1" dirty="0">
                <a:latin typeface="Abadi" panose="020B0604020104020204" pitchFamily="34" charset="0"/>
                <a:cs typeface="Aharoni" panose="02010803020104030203" pitchFamily="2" charset="-79"/>
              </a:rPr>
              <a:t> vs. ETERNAL</a:t>
            </a:r>
          </a:p>
          <a:p>
            <a:pPr marL="0" indent="0" algn="ctr">
              <a:buNone/>
            </a:pPr>
            <a:r>
              <a:rPr lang="en-US" sz="3200" i="1" dirty="0">
                <a:latin typeface="Abadi" panose="020B0604020104020204" pitchFamily="34" charset="0"/>
                <a:cs typeface="Aharoni" panose="02010803020104030203" pitchFamily="2" charset="-79"/>
              </a:rPr>
              <a:t>PUNISHMENT vs.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REWARDS</a:t>
            </a:r>
          </a:p>
          <a:p>
            <a:pPr marL="0" indent="0" algn="ctr">
              <a:buNone/>
            </a:pP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JUSTICE</a:t>
            </a:r>
            <a:r>
              <a:rPr lang="en-US" sz="3200" i="1" dirty="0">
                <a:latin typeface="Abadi" panose="020B0604020104020204" pitchFamily="34" charset="0"/>
                <a:cs typeface="Aharoni" panose="02010803020104030203" pitchFamily="2" charset="-79"/>
              </a:rPr>
              <a:t> vs. MERCY</a:t>
            </a:r>
          </a:p>
          <a:p>
            <a:pPr marL="0" indent="0" algn="ctr">
              <a:buNone/>
            </a:pPr>
            <a:r>
              <a:rPr lang="en-US" sz="3200" i="1" dirty="0">
                <a:latin typeface="Abadi" panose="020B0604020104020204" pitchFamily="34" charset="0"/>
                <a:cs typeface="Aharoni" panose="02010803020104030203" pitchFamily="2" charset="-79"/>
              </a:rPr>
              <a:t>LAW vs.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GRACE</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The Bible Contrast</a:t>
            </a:r>
          </a:p>
        </p:txBody>
      </p:sp>
      <p:pic>
        <p:nvPicPr>
          <p:cNvPr id="4" name="Picture 3">
            <a:extLst>
              <a:ext uri="{FF2B5EF4-FFF2-40B4-BE49-F238E27FC236}">
                <a16:creationId xmlns:a16="http://schemas.microsoft.com/office/drawing/2014/main" id="{095FB947-1582-4710-8E1F-5D0789824433}"/>
              </a:ext>
            </a:extLst>
          </p:cNvPr>
          <p:cNvPicPr>
            <a:picLocks noChangeAspect="1"/>
          </p:cNvPicPr>
          <p:nvPr/>
        </p:nvPicPr>
        <p:blipFill>
          <a:blip r:embed="rId3"/>
          <a:stretch>
            <a:fillRect/>
          </a:stretch>
        </p:blipFill>
        <p:spPr>
          <a:xfrm>
            <a:off x="0" y="930728"/>
            <a:ext cx="5186755" cy="4129087"/>
          </a:xfrm>
          <a:prstGeom prst="rect">
            <a:avLst/>
          </a:prstGeom>
        </p:spPr>
      </p:pic>
    </p:spTree>
    <p:extLst>
      <p:ext uri="{BB962C8B-B14F-4D97-AF65-F5344CB8AC3E}">
        <p14:creationId xmlns:p14="http://schemas.microsoft.com/office/powerpoint/2010/main" val="20537917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childTnLst>
                          </p:cTn>
                        </p:par>
                        <p:par>
                          <p:cTn id="12" fill="hold">
                            <p:stCondLst>
                              <p:cond delay="8000"/>
                            </p:stCondLst>
                            <p:childTnLst>
                              <p:par>
                                <p:cTn id="13" presetID="42"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3000"/>
                                        <p:tgtEl>
                                          <p:spTgt spid="3">
                                            <p:txEl>
                                              <p:pRg st="0" end="0"/>
                                            </p:txEl>
                                          </p:spTgt>
                                        </p:tgtEl>
                                      </p:cBhvr>
                                    </p:animEffect>
                                    <p:anim calcmode="lin" valueType="num">
                                      <p:cBhvr>
                                        <p:cTn id="16"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11000"/>
                            </p:stCondLst>
                            <p:childTnLst>
                              <p:par>
                                <p:cTn id="19" presetID="42"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0"/>
                                        <p:tgtEl>
                                          <p:spTgt spid="3">
                                            <p:txEl>
                                              <p:pRg st="1" end="1"/>
                                            </p:txEl>
                                          </p:spTgt>
                                        </p:tgtEl>
                                      </p:cBhvr>
                                    </p:animEffect>
                                    <p:anim calcmode="lin" valueType="num">
                                      <p:cBhvr>
                                        <p:cTn id="22"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16000"/>
                            </p:stCondLst>
                            <p:childTnLst>
                              <p:par>
                                <p:cTn id="25" presetID="42" presetClass="entr" presetSubtype="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0"/>
                                        <p:tgtEl>
                                          <p:spTgt spid="3">
                                            <p:txEl>
                                              <p:pRg st="2" end="2"/>
                                            </p:txEl>
                                          </p:spTgt>
                                        </p:tgtEl>
                                      </p:cBhvr>
                                    </p:animEffect>
                                    <p:anim calcmode="lin" valueType="num">
                                      <p:cBhvr>
                                        <p:cTn id="28"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5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21000"/>
                            </p:stCondLst>
                            <p:childTnLst>
                              <p:par>
                                <p:cTn id="31" presetID="42" presetClass="entr" presetSubtype="0"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0"/>
                                        <p:tgtEl>
                                          <p:spTgt spid="3">
                                            <p:txEl>
                                              <p:pRg st="3" end="3"/>
                                            </p:txEl>
                                          </p:spTgt>
                                        </p:tgtEl>
                                      </p:cBhvr>
                                    </p:animEffect>
                                    <p:anim calcmode="lin" valueType="num">
                                      <p:cBhvr>
                                        <p:cTn id="34"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5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26000"/>
                            </p:stCondLst>
                            <p:childTnLst>
                              <p:par>
                                <p:cTn id="37" presetID="42" presetClass="entr" presetSubtype="0" fill="hold" grpId="0"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0"/>
                                        <p:tgtEl>
                                          <p:spTgt spid="3">
                                            <p:txEl>
                                              <p:pRg st="4" end="4"/>
                                            </p:txEl>
                                          </p:spTgt>
                                        </p:tgtEl>
                                      </p:cBhvr>
                                    </p:animEffect>
                                    <p:anim calcmode="lin" valueType="num">
                                      <p:cBhvr>
                                        <p:cTn id="40"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5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31000"/>
                            </p:stCondLst>
                            <p:childTnLst>
                              <p:par>
                                <p:cTn id="43" presetID="42" presetClass="entr" presetSubtype="0" fill="hold" grpId="0" nodeType="after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0"/>
                                        <p:tgtEl>
                                          <p:spTgt spid="3">
                                            <p:txEl>
                                              <p:pRg st="5" end="5"/>
                                            </p:txEl>
                                          </p:spTgt>
                                        </p:tgtEl>
                                      </p:cBhvr>
                                    </p:animEffect>
                                    <p:anim calcmode="lin" valueType="num">
                                      <p:cBhvr>
                                        <p:cTn id="46" dur="5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7" dur="5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8" fill="hold">
                            <p:stCondLst>
                              <p:cond delay="36000"/>
                            </p:stCondLst>
                            <p:childTnLst>
                              <p:par>
                                <p:cTn id="49" presetID="42" presetClass="entr" presetSubtype="0" fill="hold" grpId="0" nodeType="after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5000"/>
                                        <p:tgtEl>
                                          <p:spTgt spid="3">
                                            <p:txEl>
                                              <p:pRg st="6" end="6"/>
                                            </p:txEl>
                                          </p:spTgt>
                                        </p:tgtEl>
                                      </p:cBhvr>
                                    </p:animEffect>
                                    <p:anim calcmode="lin" valueType="num">
                                      <p:cBhvr>
                                        <p:cTn id="52" dur="5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3" dur="5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6A3145-4234-43C5-A0AF-EFC2988DC4B9}"/>
              </a:ext>
            </a:extLst>
          </p:cNvPr>
          <p:cNvPicPr>
            <a:picLocks noChangeAspect="1"/>
          </p:cNvPicPr>
          <p:nvPr/>
        </p:nvPicPr>
        <p:blipFill>
          <a:blip r:embed="rId3"/>
          <a:stretch>
            <a:fillRect/>
          </a:stretch>
        </p:blipFill>
        <p:spPr>
          <a:xfrm>
            <a:off x="-724" y="-12292"/>
            <a:ext cx="12164909" cy="6870292"/>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944" y="3970421"/>
            <a:ext cx="6104613" cy="2643966"/>
          </a:xfrm>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ctr">
              <a:buNone/>
            </a:pPr>
            <a:r>
              <a:rPr lang="en-US" sz="3200" i="1" dirty="0">
                <a:latin typeface="Abadi" panose="020B0604020104020204" pitchFamily="34" charset="0"/>
                <a:cs typeface="Aharoni" panose="02010803020104030203" pitchFamily="2" charset="-79"/>
              </a:rPr>
              <a:t>The Bible is God revealing Himself to humanity to reestablish a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RELATIONSHIP</a:t>
            </a:r>
            <a:r>
              <a:rPr lang="en-US" sz="3200" i="1" dirty="0">
                <a:latin typeface="Abadi" panose="020B0604020104020204" pitchFamily="34" charset="0"/>
                <a:cs typeface="Aharoni" panose="02010803020104030203" pitchFamily="2" charset="-79"/>
              </a:rPr>
              <a:t> through His son </a:t>
            </a:r>
            <a:br>
              <a:rPr lang="en-US" sz="3200" i="1" dirty="0">
                <a:latin typeface="Abadi" panose="020B0604020104020204" pitchFamily="34" charset="0"/>
                <a:cs typeface="Aharoni" panose="02010803020104030203" pitchFamily="2" charset="-79"/>
              </a:rPr>
            </a:br>
            <a:r>
              <a:rPr lang="en-US" sz="4400" b="1" i="1" u="sng" spc="600" dirty="0">
                <a:solidFill>
                  <a:schemeClr val="accent4">
                    <a:lumMod val="75000"/>
                  </a:schemeClr>
                </a:solidFill>
                <a:effectLst>
                  <a:outerShdw blurRad="38100" dist="38100" dir="2700000" algn="tl">
                    <a:srgbClr val="000000"/>
                  </a:outerShdw>
                </a:effectLst>
                <a:latin typeface="Arial Black" panose="020B0A04020102020204" pitchFamily="34" charset="0"/>
                <a:cs typeface="Aharoni" panose="02010803020104030203" pitchFamily="2" charset="-79"/>
              </a:rPr>
              <a:t>JESUS</a:t>
            </a:r>
            <a:r>
              <a:rPr lang="en-US" sz="3200" i="1" spc="600" dirty="0">
                <a:latin typeface="Abadi" panose="020B0604020104020204" pitchFamily="34" charset="0"/>
                <a:cs typeface="Aharoni" panose="02010803020104030203" pitchFamily="2" charset="-79"/>
              </a:rPr>
              <a:t>.</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The Bible’s Purpose</a:t>
            </a:r>
          </a:p>
        </p:txBody>
      </p:sp>
    </p:spTree>
    <p:extLst>
      <p:ext uri="{BB962C8B-B14F-4D97-AF65-F5344CB8AC3E}">
        <p14:creationId xmlns:p14="http://schemas.microsoft.com/office/powerpoint/2010/main" val="19730251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s hand with the sun setting behind her&#10;&#10;Description automatically generated with low confidence">
            <a:extLst>
              <a:ext uri="{FF2B5EF4-FFF2-40B4-BE49-F238E27FC236}">
                <a16:creationId xmlns:a16="http://schemas.microsoft.com/office/drawing/2014/main" id="{9A149B3C-BBE7-4643-857C-C8A823874D4D}"/>
              </a:ext>
            </a:extLst>
          </p:cNvPr>
          <p:cNvPicPr>
            <a:picLocks noGrp="1" noChangeAspect="1"/>
          </p:cNvPicPr>
          <p:nvPr>
            <p:ph idx="1"/>
          </p:nvPr>
        </p:nvPicPr>
        <p:blipFill rotWithShape="1">
          <a:blip r:embed="rId3"/>
          <a:srcRect t="890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2A8A24A6-582E-49AE-AC77-5105052CA4F7}"/>
              </a:ext>
            </a:extLst>
          </p:cNvPr>
          <p:cNvPicPr>
            <a:picLocks noChangeAspect="1"/>
          </p:cNvPicPr>
          <p:nvPr/>
        </p:nvPicPr>
        <p:blipFill>
          <a:blip r:embed="rId4"/>
          <a:stretch>
            <a:fillRect/>
          </a:stretch>
        </p:blipFill>
        <p:spPr>
          <a:xfrm>
            <a:off x="-1" y="0"/>
            <a:ext cx="12241177" cy="6857990"/>
          </a:xfrm>
          <a:prstGeom prst="rect">
            <a:avLst/>
          </a:prstGeom>
        </p:spPr>
      </p:pic>
      <p:sp>
        <p:nvSpPr>
          <p:cNvPr id="2" name="Title 1">
            <a:extLst>
              <a:ext uri="{FF2B5EF4-FFF2-40B4-BE49-F238E27FC236}">
                <a16:creationId xmlns:a16="http://schemas.microsoft.com/office/drawing/2014/main" id="{320A7C31-180B-4E4A-A0D4-CDB2AD6D361C}"/>
              </a:ext>
            </a:extLst>
          </p:cNvPr>
          <p:cNvSpPr>
            <a:spLocks noGrp="1"/>
          </p:cNvSpPr>
          <p:nvPr>
            <p:ph type="title"/>
          </p:nvPr>
        </p:nvSpPr>
        <p:spPr>
          <a:xfrm>
            <a:off x="6259285" y="158620"/>
            <a:ext cx="5788090" cy="5734180"/>
          </a:xfrm>
        </p:spPr>
        <p:txBody>
          <a:bodyPr vert="horz" lIns="91440" tIns="45720" rIns="91440" bIns="45720" rtlCol="0" anchor="ctr">
            <a:normAutofit/>
          </a:bodyPr>
          <a:lstStyle/>
          <a:p>
            <a:pPr algn="ctr"/>
            <a:r>
              <a:rPr lang="en-US" sz="5400" b="1" spc="600" dirty="0">
                <a:ln w="19050">
                  <a:solidFill>
                    <a:sysClr val="windowText" lastClr="000000"/>
                  </a:solidFill>
                </a:ln>
                <a:solidFill>
                  <a:schemeClr val="bg1"/>
                </a:solidFill>
                <a:latin typeface="Cinzel Black" panose="00000A00000000000000" pitchFamily="2" charset="0"/>
                <a:cs typeface="Aharoni" panose="02010803020104030203" pitchFamily="2" charset="-79"/>
              </a:rPr>
              <a:t>Communion</a:t>
            </a:r>
            <a:br>
              <a:rPr lang="en-US" sz="9600" b="1" spc="600" dirty="0">
                <a:ln w="19050">
                  <a:solidFill>
                    <a:sysClr val="windowText" lastClr="000000"/>
                  </a:solidFill>
                </a:ln>
                <a:solidFill>
                  <a:schemeClr val="bg1"/>
                </a:solidFill>
                <a:latin typeface="Cinzel Black" panose="00000A00000000000000" pitchFamily="2" charset="0"/>
                <a:cs typeface="Aharoni" panose="02010803020104030203" pitchFamily="2" charset="-79"/>
              </a:rPr>
            </a:br>
            <a:r>
              <a:rPr lang="en-US" sz="9600" b="1" spc="600" dirty="0">
                <a:ln w="19050">
                  <a:solidFill>
                    <a:sysClr val="windowText" lastClr="000000"/>
                  </a:solidFill>
                </a:ln>
                <a:solidFill>
                  <a:schemeClr val="bg1"/>
                </a:solidFill>
                <a:latin typeface="Cinzel Black" panose="00000A00000000000000" pitchFamily="2" charset="0"/>
                <a:cs typeface="Aharoni" panose="02010803020104030203" pitchFamily="2" charset="-79"/>
              </a:rPr>
              <a:t>&amp;</a:t>
            </a:r>
            <a:br>
              <a:rPr lang="en-US" sz="9600" b="1" spc="600" dirty="0">
                <a:ln w="19050">
                  <a:solidFill>
                    <a:sysClr val="windowText" lastClr="000000"/>
                  </a:solidFill>
                </a:ln>
                <a:solidFill>
                  <a:schemeClr val="bg1"/>
                </a:solidFill>
                <a:latin typeface="Cinzel Black" panose="00000A00000000000000" pitchFamily="2" charset="0"/>
                <a:cs typeface="Aharoni" panose="02010803020104030203" pitchFamily="2" charset="-79"/>
              </a:rPr>
            </a:br>
            <a:r>
              <a:rPr lang="en-US" sz="9600" b="1" spc="600" dirty="0">
                <a:ln w="19050">
                  <a:solidFill>
                    <a:sysClr val="windowText" lastClr="000000"/>
                  </a:solidFill>
                </a:ln>
                <a:solidFill>
                  <a:schemeClr val="bg1"/>
                </a:solidFill>
                <a:latin typeface="Cinzel Black" panose="00000A00000000000000" pitchFamily="2" charset="0"/>
                <a:cs typeface="Aharoni" panose="02010803020104030203" pitchFamily="2" charset="-79"/>
              </a:rPr>
              <a:t>Prayer</a:t>
            </a:r>
          </a:p>
        </p:txBody>
      </p:sp>
    </p:spTree>
    <p:extLst>
      <p:ext uri="{BB962C8B-B14F-4D97-AF65-F5344CB8AC3E}">
        <p14:creationId xmlns:p14="http://schemas.microsoft.com/office/powerpoint/2010/main" val="5691699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5373819"/>
          </a:xfrm>
        </p:spPr>
        <p:style>
          <a:lnRef idx="2">
            <a:schemeClr val="accent6"/>
          </a:lnRef>
          <a:fillRef idx="1">
            <a:schemeClr val="lt1"/>
          </a:fillRef>
          <a:effectRef idx="0">
            <a:schemeClr val="accent6"/>
          </a:effectRef>
          <a:fontRef idx="minor">
            <a:schemeClr val="dk1"/>
          </a:fontRef>
        </p:style>
        <p:txBody>
          <a:bodyPr anchor="ctr">
            <a:normAutofit/>
          </a:bodyPr>
          <a:lstStyle/>
          <a:p>
            <a:pPr marL="514350" indent="-514350">
              <a:buFont typeface="+mj-lt"/>
              <a:buAutoNum type="arabicPeriod"/>
            </a:pPr>
            <a:r>
              <a:rPr lang="en-US" sz="3200" i="1" dirty="0">
                <a:latin typeface="Abadi" panose="020B0604020104020204" pitchFamily="34" charset="0"/>
                <a:cs typeface="Aharoni" panose="02010803020104030203" pitchFamily="2" charset="-79"/>
              </a:rPr>
              <a:t>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CHOOSE</a:t>
            </a:r>
            <a:r>
              <a:rPr lang="en-US" sz="3200" i="1" dirty="0">
                <a:latin typeface="Abadi" panose="020B0604020104020204" pitchFamily="34" charset="0"/>
                <a:cs typeface="Aharoni" panose="02010803020104030203" pitchFamily="2" charset="-79"/>
              </a:rPr>
              <a:t> A WORK AREA THAT FITS THE PUZZLE</a:t>
            </a:r>
          </a:p>
          <a:p>
            <a:pPr marL="514350" indent="-514350">
              <a:buFont typeface="+mj-lt"/>
              <a:buAutoNum type="arabicPeriod"/>
            </a:pPr>
            <a:r>
              <a:rPr lang="en-US" sz="3200" i="1" dirty="0">
                <a:latin typeface="Abadi" panose="020B0604020104020204" pitchFamily="34" charset="0"/>
                <a:cs typeface="Aharoni" panose="02010803020104030203" pitchFamily="2" charset="-79"/>
              </a:rPr>
              <a:t>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LIGHTING</a:t>
            </a:r>
            <a:r>
              <a:rPr lang="en-US" sz="3200" i="1" dirty="0">
                <a:latin typeface="Abadi" panose="020B0604020104020204" pitchFamily="34" charset="0"/>
                <a:cs typeface="Aharoni" panose="02010803020104030203" pitchFamily="2" charset="-79"/>
              </a:rPr>
              <a:t> IS THE KEY TO ASSEMBLING A PUZZLE FAST.</a:t>
            </a:r>
          </a:p>
          <a:p>
            <a:pPr marL="514350" indent="-514350">
              <a:buFont typeface="+mj-lt"/>
              <a:buAutoNum type="arabicPeriod"/>
            </a:pPr>
            <a:r>
              <a:rPr lang="en-US" sz="3200" i="1" dirty="0">
                <a:latin typeface="Abadi" panose="020B0604020104020204" pitchFamily="34" charset="0"/>
                <a:cs typeface="Aharoni" panose="02010803020104030203" pitchFamily="2" charset="-79"/>
              </a:rPr>
              <a:t>TURN ALL PUZZLE PIECES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PICTURE</a:t>
            </a:r>
            <a:r>
              <a:rPr lang="en-US" sz="3200" i="1" dirty="0">
                <a:latin typeface="Abadi" panose="020B0604020104020204" pitchFamily="34" charset="0"/>
                <a:cs typeface="Aharoni" panose="02010803020104030203" pitchFamily="2" charset="-79"/>
              </a:rPr>
              <a:t> SIDE UP </a:t>
            </a:r>
          </a:p>
          <a:p>
            <a:pPr marL="514350" indent="-514350">
              <a:buFont typeface="+mj-lt"/>
              <a:buAutoNum type="arabicPeriod"/>
            </a:pPr>
            <a:r>
              <a:rPr lang="en-US" sz="3200" i="1" dirty="0">
                <a:latin typeface="Abadi" panose="020B0604020104020204" pitchFamily="34" charset="0"/>
                <a:cs typeface="Aharoni" panose="02010803020104030203" pitchFamily="2" charset="-79"/>
              </a:rPr>
              <a:t>ASSEMBLING THE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BORDER</a:t>
            </a:r>
          </a:p>
          <a:p>
            <a:pPr marL="514350" indent="-514350">
              <a:buFont typeface="+mj-lt"/>
              <a:buAutoNum type="arabicPeriod"/>
            </a:pPr>
            <a:r>
              <a:rPr lang="en-US" sz="3200" i="1" dirty="0">
                <a:latin typeface="Abadi" panose="020B0604020104020204" pitchFamily="34" charset="0"/>
                <a:cs typeface="Aharoni" panose="02010803020104030203" pitchFamily="2" charset="-79"/>
              </a:rPr>
              <a:t>ASSEMBLING THE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CENTER</a:t>
            </a:r>
          </a:p>
          <a:p>
            <a:pPr marL="514350" indent="-514350">
              <a:buFont typeface="+mj-lt"/>
              <a:buAutoNum type="arabicPeriod"/>
            </a:pPr>
            <a:r>
              <a:rPr lang="en-US" sz="3200" i="1" dirty="0">
                <a:latin typeface="Abadi" panose="020B0604020104020204" pitchFamily="34" charset="0"/>
                <a:cs typeface="Aharoni" panose="02010803020104030203" pitchFamily="2" charset="-79"/>
              </a:rPr>
              <a:t>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KEEP</a:t>
            </a:r>
            <a:r>
              <a:rPr lang="en-US" sz="3200" i="1" dirty="0">
                <a:latin typeface="Abadi" panose="020B0604020104020204" pitchFamily="34" charset="0"/>
                <a:cs typeface="Aharoni" panose="02010803020104030203" pitchFamily="2" charset="-79"/>
              </a:rPr>
              <a:t> WORKING ON IT AND DON'T GIVE UP*</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Bible Study Help</a:t>
            </a:r>
          </a:p>
        </p:txBody>
      </p:sp>
      <p:pic>
        <p:nvPicPr>
          <p:cNvPr id="8" name="Picture 7">
            <a:extLst>
              <a:ext uri="{FF2B5EF4-FFF2-40B4-BE49-F238E27FC236}">
                <a16:creationId xmlns:a16="http://schemas.microsoft.com/office/drawing/2014/main" id="{B7314B6D-0DEE-4C2F-A834-13291E08973B}"/>
              </a:ext>
            </a:extLst>
          </p:cNvPr>
          <p:cNvPicPr>
            <a:picLocks noChangeAspect="1"/>
          </p:cNvPicPr>
          <p:nvPr/>
        </p:nvPicPr>
        <p:blipFill>
          <a:blip r:embed="rId3"/>
          <a:stretch>
            <a:fillRect/>
          </a:stretch>
        </p:blipFill>
        <p:spPr>
          <a:xfrm>
            <a:off x="0" y="-20460"/>
            <a:ext cx="5252085" cy="6858000"/>
          </a:xfrm>
          <a:prstGeom prst="rect">
            <a:avLst/>
          </a:prstGeom>
        </p:spPr>
      </p:pic>
      <p:sp>
        <p:nvSpPr>
          <p:cNvPr id="4" name="Rectangle: Rounded Corners 3">
            <a:extLst>
              <a:ext uri="{FF2B5EF4-FFF2-40B4-BE49-F238E27FC236}">
                <a16:creationId xmlns:a16="http://schemas.microsoft.com/office/drawing/2014/main" id="{1CD6CA80-DA51-4243-9F4A-28704608472C}"/>
              </a:ext>
            </a:extLst>
          </p:cNvPr>
          <p:cNvSpPr/>
          <p:nvPr/>
        </p:nvSpPr>
        <p:spPr>
          <a:xfrm rot="21146241">
            <a:off x="2428910" y="5083476"/>
            <a:ext cx="2261937" cy="918074"/>
          </a:xfrm>
          <a:prstGeom prst="roundRect">
            <a:avLst>
              <a:gd name="adj" fmla="val 9690"/>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31,103</a:t>
            </a:r>
            <a:br>
              <a:rPr lang="en-US" sz="3200" b="1" dirty="0"/>
            </a:br>
            <a:r>
              <a:rPr lang="en-US" sz="3200" b="1" dirty="0"/>
              <a:t>PIECES**</a:t>
            </a:r>
          </a:p>
        </p:txBody>
      </p:sp>
    </p:spTree>
    <p:extLst>
      <p:ext uri="{BB962C8B-B14F-4D97-AF65-F5344CB8AC3E}">
        <p14:creationId xmlns:p14="http://schemas.microsoft.com/office/powerpoint/2010/main" val="15548406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8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3000"/>
                                        <p:tgtEl>
                                          <p:spTgt spid="3">
                                            <p:txEl>
                                              <p:pRg st="1" end="1"/>
                                            </p:txEl>
                                          </p:spTgt>
                                        </p:tgtEl>
                                      </p:cBhvr>
                                    </p:animEffect>
                                    <p:anim calcmode="lin" valueType="num">
                                      <p:cBhvr>
                                        <p:cTn id="21"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11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3000"/>
                                        <p:tgtEl>
                                          <p:spTgt spid="3">
                                            <p:txEl>
                                              <p:pRg st="2" end="2"/>
                                            </p:txEl>
                                          </p:spTgt>
                                        </p:tgtEl>
                                      </p:cBhvr>
                                    </p:animEffect>
                                    <p:anim calcmode="lin" valueType="num">
                                      <p:cBhvr>
                                        <p:cTn id="27"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140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3000"/>
                                        <p:tgtEl>
                                          <p:spTgt spid="3">
                                            <p:txEl>
                                              <p:pRg st="3" end="3"/>
                                            </p:txEl>
                                          </p:spTgt>
                                        </p:tgtEl>
                                      </p:cBhvr>
                                    </p:animEffect>
                                    <p:anim calcmode="lin" valueType="num">
                                      <p:cBhvr>
                                        <p:cTn id="33"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17000"/>
                            </p:stCondLst>
                            <p:childTnLst>
                              <p:par>
                                <p:cTn id="36" presetID="42" presetClass="entr" presetSubtype="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3000"/>
                                        <p:tgtEl>
                                          <p:spTgt spid="3">
                                            <p:txEl>
                                              <p:pRg st="4" end="4"/>
                                            </p:txEl>
                                          </p:spTgt>
                                        </p:tgtEl>
                                      </p:cBhvr>
                                    </p:animEffect>
                                    <p:anim calcmode="lin" valueType="num">
                                      <p:cBhvr>
                                        <p:cTn id="39"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0"/>
                            </p:stCondLst>
                            <p:childTnLst>
                              <p:par>
                                <p:cTn id="42" presetID="42" presetClass="entr" presetSubtype="0"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3000"/>
                                        <p:tgtEl>
                                          <p:spTgt spid="3">
                                            <p:txEl>
                                              <p:pRg st="5" end="5"/>
                                            </p:txEl>
                                          </p:spTgt>
                                        </p:tgtEl>
                                      </p:cBhvr>
                                    </p:animEffect>
                                    <p:anim calcmode="lin" valueType="num">
                                      <p:cBhvr>
                                        <p:cTn id="45"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3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80D507-BB1F-4819-9810-CFDB0BF56F33}"/>
              </a:ext>
            </a:extLst>
          </p:cNvPr>
          <p:cNvPicPr>
            <a:picLocks noChangeAspect="1"/>
          </p:cNvPicPr>
          <p:nvPr/>
        </p:nvPicPr>
        <p:blipFill rotWithShape="1">
          <a:blip r:embed="rId3"/>
          <a:srcRect b="3299"/>
          <a:stretch/>
        </p:blipFill>
        <p:spPr>
          <a:xfrm flipH="1">
            <a:off x="0" y="9407"/>
            <a:ext cx="12192000" cy="6848593"/>
          </a:xfrm>
          <a:prstGeom prst="rect">
            <a:avLst/>
          </a:prstGeom>
        </p:spPr>
      </p:pic>
      <p:pic>
        <p:nvPicPr>
          <p:cNvPr id="4" name="Picture 3">
            <a:extLst>
              <a:ext uri="{FF2B5EF4-FFF2-40B4-BE49-F238E27FC236}">
                <a16:creationId xmlns:a16="http://schemas.microsoft.com/office/drawing/2014/main" id="{CC56C572-1B47-442E-999C-C7D04996B025}"/>
              </a:ext>
            </a:extLst>
          </p:cNvPr>
          <p:cNvPicPr>
            <a:picLocks noChangeAspect="1"/>
          </p:cNvPicPr>
          <p:nvPr/>
        </p:nvPicPr>
        <p:blipFill>
          <a:blip r:embed="rId4"/>
          <a:stretch>
            <a:fillRect/>
          </a:stretch>
        </p:blipFill>
        <p:spPr>
          <a:xfrm>
            <a:off x="0" y="9406"/>
            <a:ext cx="12192000" cy="6848594"/>
          </a:xfrm>
          <a:prstGeom prst="rect">
            <a:avLst/>
          </a:prstGeom>
        </p:spPr>
      </p:pic>
      <p:sp>
        <p:nvSpPr>
          <p:cNvPr id="3" name="Content Placeholder 2">
            <a:extLst>
              <a:ext uri="{FF2B5EF4-FFF2-40B4-BE49-F238E27FC236}">
                <a16:creationId xmlns:a16="http://schemas.microsoft.com/office/drawing/2014/main" id="{BCB3C480-0737-47C8-986B-3F8447C986C2}"/>
              </a:ext>
            </a:extLst>
          </p:cNvPr>
          <p:cNvSpPr>
            <a:spLocks noGrp="1"/>
          </p:cNvSpPr>
          <p:nvPr>
            <p:ph idx="1"/>
          </p:nvPr>
        </p:nvSpPr>
        <p:spPr>
          <a:xfrm>
            <a:off x="5562708" y="1353267"/>
            <a:ext cx="6179650" cy="5026193"/>
          </a:xfrm>
        </p:spPr>
        <p:style>
          <a:lnRef idx="2">
            <a:schemeClr val="accent2"/>
          </a:lnRef>
          <a:fillRef idx="1">
            <a:schemeClr val="lt1"/>
          </a:fillRef>
          <a:effectRef idx="0">
            <a:schemeClr val="accent2"/>
          </a:effectRef>
          <a:fontRef idx="minor">
            <a:schemeClr val="dk1"/>
          </a:fontRef>
        </p:style>
        <p:txBody>
          <a:bodyPr anchor="ctr">
            <a:normAutofit fontScale="92500"/>
          </a:bodyPr>
          <a:lstStyle/>
          <a:p>
            <a:pPr marL="0" indent="0" algn="ctr">
              <a:buNone/>
            </a:pPr>
            <a:r>
              <a:rPr lang="en-US" b="1" dirty="0">
                <a:solidFill>
                  <a:schemeClr val="accent5">
                    <a:lumMod val="75000"/>
                  </a:schemeClr>
                </a:solidFill>
              </a:rPr>
              <a:t>Announcements &amp; Upcoming events</a:t>
            </a:r>
          </a:p>
          <a:p>
            <a:pPr marL="0" indent="0" algn="ctr">
              <a:buNone/>
            </a:pPr>
            <a:r>
              <a:rPr lang="en-US" sz="4400" b="1" u="sng" dirty="0"/>
              <a:t>September</a:t>
            </a:r>
          </a:p>
          <a:p>
            <a:pPr marL="0" indent="0" algn="ctr">
              <a:buNone/>
            </a:pPr>
            <a:r>
              <a:rPr lang="en-US" sz="3600" dirty="0"/>
              <a:t>An overview of the Bible for beginners. 4 Sundays</a:t>
            </a:r>
          </a:p>
          <a:p>
            <a:pPr marL="0" indent="0" algn="ctr">
              <a:buNone/>
            </a:pPr>
            <a:r>
              <a:rPr lang="en-US" sz="3600" b="1" u="sng" dirty="0"/>
              <a:t>SUPPORT SONRISE</a:t>
            </a:r>
          </a:p>
          <a:p>
            <a:pPr marL="0" indent="0" algn="ctr">
              <a:buNone/>
            </a:pPr>
            <a:r>
              <a:rPr lang="en-US" dirty="0"/>
              <a:t>Sonrisechurch.com</a:t>
            </a:r>
          </a:p>
          <a:p>
            <a:pPr marL="0" indent="0" algn="ctr">
              <a:buNone/>
            </a:pPr>
            <a:r>
              <a:rPr lang="en-US" sz="3600" b="1" u="sng" dirty="0"/>
              <a:t>More information</a:t>
            </a:r>
          </a:p>
          <a:p>
            <a:pPr marL="0" indent="0" algn="ctr">
              <a:buNone/>
            </a:pPr>
            <a:r>
              <a:rPr lang="en-US" sz="6000" b="1" dirty="0">
                <a:solidFill>
                  <a:srgbClr val="C00000"/>
                </a:solidFill>
                <a:effectLst>
                  <a:outerShdw blurRad="38100" dist="38100" dir="2700000" algn="tl">
                    <a:srgbClr val="000000"/>
                  </a:outerShdw>
                </a:effectLst>
              </a:rPr>
              <a:t>Sonrisechurch.com</a:t>
            </a:r>
          </a:p>
        </p:txBody>
      </p:sp>
    </p:spTree>
    <p:extLst>
      <p:ext uri="{BB962C8B-B14F-4D97-AF65-F5344CB8AC3E}">
        <p14:creationId xmlns:p14="http://schemas.microsoft.com/office/powerpoint/2010/main" val="30022848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0"/>
                                        <p:tgtEl>
                                          <p:spTgt spid="3">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0"/>
                                        <p:tgtEl>
                                          <p:spTgt spid="3">
                                            <p:txEl>
                                              <p:pRg st="0" end="0"/>
                                            </p:txEl>
                                          </p:spTgt>
                                        </p:tgtEl>
                                      </p:cBhvr>
                                    </p:animEffect>
                                  </p:childTnLst>
                                </p:cTn>
                              </p:par>
                            </p:childTnLst>
                          </p:cTn>
                        </p:par>
                        <p:par>
                          <p:cTn id="11" fill="hold">
                            <p:stCondLst>
                              <p:cond delay="5000"/>
                            </p:stCondLst>
                            <p:childTnLst>
                              <p:par>
                                <p:cTn id="12" presetID="9"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dissolve">
                                      <p:cBhvr>
                                        <p:cTn id="14" dur="5000"/>
                                        <p:tgtEl>
                                          <p:spTgt spid="3">
                                            <p:txEl>
                                              <p:pRg st="1" end="1"/>
                                            </p:txEl>
                                          </p:spTgt>
                                        </p:tgtEl>
                                      </p:cBhvr>
                                    </p:animEffect>
                                  </p:childTnLst>
                                </p:cTn>
                              </p:par>
                            </p:childTnLst>
                          </p:cTn>
                        </p:par>
                        <p:par>
                          <p:cTn id="15" fill="hold">
                            <p:stCondLst>
                              <p:cond delay="10000"/>
                            </p:stCondLst>
                            <p:childTnLst>
                              <p:par>
                                <p:cTn id="16" presetID="9"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0"/>
                                        <p:tgtEl>
                                          <p:spTgt spid="3">
                                            <p:txEl>
                                              <p:pRg st="2" end="2"/>
                                            </p:txEl>
                                          </p:spTgt>
                                        </p:tgtEl>
                                      </p:cBhvr>
                                    </p:animEffect>
                                  </p:childTnLst>
                                </p:cTn>
                              </p:par>
                            </p:childTnLst>
                          </p:cTn>
                        </p:par>
                        <p:par>
                          <p:cTn id="19" fill="hold">
                            <p:stCondLst>
                              <p:cond delay="15000"/>
                            </p:stCondLst>
                            <p:childTnLst>
                              <p:par>
                                <p:cTn id="20" presetID="9" presetClass="entr" presetSubtype="0"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0"/>
                                        <p:tgtEl>
                                          <p:spTgt spid="3">
                                            <p:txEl>
                                              <p:pRg st="3" end="3"/>
                                            </p:txEl>
                                          </p:spTgt>
                                        </p:tgtEl>
                                      </p:cBhvr>
                                    </p:animEffect>
                                  </p:childTnLst>
                                </p:cTn>
                              </p:par>
                            </p:childTnLst>
                          </p:cTn>
                        </p:par>
                        <p:par>
                          <p:cTn id="23" fill="hold">
                            <p:stCondLst>
                              <p:cond delay="20000"/>
                            </p:stCondLst>
                            <p:childTnLst>
                              <p:par>
                                <p:cTn id="24" presetID="9" presetClass="entr" presetSubtype="0"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dissolve">
                                      <p:cBhvr>
                                        <p:cTn id="26" dur="5000"/>
                                        <p:tgtEl>
                                          <p:spTgt spid="3">
                                            <p:txEl>
                                              <p:pRg st="4" end="4"/>
                                            </p:txEl>
                                          </p:spTgt>
                                        </p:tgtEl>
                                      </p:cBhvr>
                                    </p:animEffect>
                                  </p:childTnLst>
                                </p:cTn>
                              </p:par>
                            </p:childTnLst>
                          </p:cTn>
                        </p:par>
                        <p:par>
                          <p:cTn id="27" fill="hold">
                            <p:stCondLst>
                              <p:cond delay="25000"/>
                            </p:stCondLst>
                            <p:childTnLst>
                              <p:par>
                                <p:cTn id="28" presetID="9" presetClass="entr" presetSubtype="0"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0"/>
                                        <p:tgtEl>
                                          <p:spTgt spid="3">
                                            <p:txEl>
                                              <p:pRg st="5" end="5"/>
                                            </p:txEl>
                                          </p:spTgt>
                                        </p:tgtEl>
                                      </p:cBhvr>
                                    </p:animEffect>
                                  </p:childTnLst>
                                </p:cTn>
                              </p:par>
                            </p:childTnLst>
                          </p:cTn>
                        </p:par>
                        <p:par>
                          <p:cTn id="31" fill="hold">
                            <p:stCondLst>
                              <p:cond delay="30000"/>
                            </p:stCondLst>
                            <p:childTnLst>
                              <p:par>
                                <p:cTn id="32" presetID="9" presetClass="entr" presetSubtype="0" fill="hold" grpId="0"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dissolve">
                                      <p:cBhvr>
                                        <p:cTn id="34" dur="5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6A3145-4234-43C5-A0AF-EFC2988DC4B9}"/>
              </a:ext>
            </a:extLst>
          </p:cNvPr>
          <p:cNvPicPr>
            <a:picLocks noChangeAspect="1"/>
          </p:cNvPicPr>
          <p:nvPr/>
        </p:nvPicPr>
        <p:blipFill>
          <a:blip r:embed="rId3"/>
          <a:stretch>
            <a:fillRect/>
          </a:stretch>
        </p:blipFill>
        <p:spPr>
          <a:xfrm>
            <a:off x="-724" y="-12292"/>
            <a:ext cx="12164909" cy="6870292"/>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5733960"/>
          </a:xfrm>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ctr">
              <a:buNone/>
            </a:pPr>
            <a:r>
              <a:rPr lang="en-US" sz="3200" i="1" dirty="0">
                <a:latin typeface="Abadi" panose="020B0604020104020204" pitchFamily="34" charset="0"/>
                <a:cs typeface="Aharoni" panose="02010803020104030203" pitchFamily="2" charset="-79"/>
              </a:rPr>
              <a:t>The Bible is God revealing Himself to humanity to reestablish a relationship through His son Jesus.</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The Bible’s Purpose</a:t>
            </a:r>
          </a:p>
        </p:txBody>
      </p:sp>
      <p:sp>
        <p:nvSpPr>
          <p:cNvPr id="7" name="Rectangle: Rounded Corners 6">
            <a:extLst>
              <a:ext uri="{FF2B5EF4-FFF2-40B4-BE49-F238E27FC236}">
                <a16:creationId xmlns:a16="http://schemas.microsoft.com/office/drawing/2014/main" id="{4430914D-663E-453B-AE48-0E74EA16C5D8}"/>
              </a:ext>
            </a:extLst>
          </p:cNvPr>
          <p:cNvSpPr/>
          <p:nvPr/>
        </p:nvSpPr>
        <p:spPr>
          <a:xfrm>
            <a:off x="186829" y="129722"/>
            <a:ext cx="5105400" cy="6629400"/>
          </a:xfrm>
          <a:prstGeom prst="roundRect">
            <a:avLst/>
          </a:prstGeom>
          <a:solidFill>
            <a:srgbClr val="0000CC"/>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5857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3000"/>
                                        <p:tgtEl>
                                          <p:spTgt spid="3">
                                            <p:bg/>
                                          </p:spTgt>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3000"/>
                                        <p:tgtEl>
                                          <p:spTgt spid="3">
                                            <p:txEl>
                                              <p:pRg st="0" end="0"/>
                                            </p:txEl>
                                          </p:spTgt>
                                        </p:tgtEl>
                                      </p:cBhvr>
                                    </p:animEffect>
                                    <p:anim calcmode="lin" valueType="num">
                                      <p:cBhvr>
                                        <p:cTn id="16"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430914D-663E-453B-AE48-0E74EA16C5D8}"/>
              </a:ext>
            </a:extLst>
          </p:cNvPr>
          <p:cNvSpPr/>
          <p:nvPr/>
        </p:nvSpPr>
        <p:spPr>
          <a:xfrm>
            <a:off x="186829" y="129722"/>
            <a:ext cx="5105400" cy="6629400"/>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635780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5733960"/>
          </a:xfrm>
        </p:spPr>
        <p:style>
          <a:lnRef idx="2">
            <a:schemeClr val="accent6"/>
          </a:lnRef>
          <a:fillRef idx="1">
            <a:schemeClr val="lt1"/>
          </a:fillRef>
          <a:effectRef idx="0">
            <a:schemeClr val="accent6"/>
          </a:effectRef>
          <a:fontRef idx="minor">
            <a:schemeClr val="dk1"/>
          </a:fontRef>
        </p:style>
        <p:txBody>
          <a:bodyPr anchor="ctr">
            <a:normAutofit fontScale="77500" lnSpcReduction="20000"/>
          </a:bodyPr>
          <a:lstStyle/>
          <a:p>
            <a:pPr marL="514350" indent="-514350">
              <a:buFont typeface="+mj-lt"/>
              <a:buAutoNum type="arabicPeriod"/>
            </a:pPr>
            <a:r>
              <a:rPr lang="en-US" sz="3200" i="1" dirty="0">
                <a:latin typeface="Abadi" panose="020B0604020104020204" pitchFamily="34" charset="0"/>
                <a:cs typeface="Aharoni" panose="02010803020104030203" pitchFamily="2" charset="-79"/>
              </a:rPr>
              <a:t>The Bible is made up of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66</a:t>
            </a:r>
            <a:r>
              <a:rPr lang="en-US" sz="3200" i="1" dirty="0">
                <a:latin typeface="Abadi" panose="020B0604020104020204" pitchFamily="34" charset="0"/>
                <a:cs typeface="Aharoni" panose="02010803020104030203" pitchFamily="2" charset="-79"/>
              </a:rPr>
              <a:t> Individual books, The Old Testament has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39</a:t>
            </a:r>
            <a:r>
              <a:rPr lang="en-US" sz="3200" i="1" dirty="0">
                <a:latin typeface="Abadi" panose="020B0604020104020204" pitchFamily="34" charset="0"/>
                <a:cs typeface="Aharoni" panose="02010803020104030203" pitchFamily="2" charset="-79"/>
              </a:rPr>
              <a:t> books and the New Testament has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27</a:t>
            </a:r>
            <a:r>
              <a:rPr lang="en-US" sz="3200" i="1" dirty="0">
                <a:latin typeface="Abadi" panose="020B0604020104020204" pitchFamily="34" charset="0"/>
                <a:cs typeface="Aharoni" panose="02010803020104030203" pitchFamily="2" charset="-79"/>
              </a:rPr>
              <a:t> books.</a:t>
            </a:r>
          </a:p>
          <a:p>
            <a:pPr marL="514350" indent="-514350">
              <a:buFont typeface="+mj-lt"/>
              <a:buAutoNum type="arabicPeriod"/>
            </a:pPr>
            <a:r>
              <a:rPr lang="en-US" sz="3200" i="1" dirty="0">
                <a:latin typeface="Abadi" panose="020B0604020104020204" pitchFamily="34" charset="0"/>
                <a:cs typeface="Aharoni" panose="02010803020104030203" pitchFamily="2" charset="-79"/>
              </a:rPr>
              <a:t>Over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40</a:t>
            </a:r>
            <a:r>
              <a:rPr lang="en-US" sz="3200" i="1" dirty="0">
                <a:latin typeface="Abadi" panose="020B0604020104020204" pitchFamily="34" charset="0"/>
                <a:cs typeface="Aharoni" panose="02010803020104030203" pitchFamily="2" charset="-79"/>
              </a:rPr>
              <a:t> authors contributed to the Bible. </a:t>
            </a:r>
          </a:p>
          <a:p>
            <a:pPr marL="514350" indent="-514350">
              <a:buFont typeface="+mj-lt"/>
              <a:buAutoNum type="arabicPeriod"/>
            </a:pPr>
            <a:r>
              <a:rPr lang="en-US" sz="3200" i="1" dirty="0">
                <a:latin typeface="Abadi" panose="020B0604020104020204" pitchFamily="34" charset="0"/>
                <a:cs typeface="Aharoni" panose="02010803020104030203" pitchFamily="2" charset="-79"/>
              </a:rPr>
              <a:t>The Bible is about 611,000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WORDS</a:t>
            </a:r>
            <a:r>
              <a:rPr lang="en-US" sz="3200" i="1" dirty="0">
                <a:latin typeface="Abadi" panose="020B0604020104020204" pitchFamily="34" charset="0"/>
                <a:cs typeface="Aharoni" panose="02010803020104030203" pitchFamily="2" charset="-79"/>
              </a:rPr>
              <a:t> long in the original languages.</a:t>
            </a:r>
          </a:p>
          <a:p>
            <a:pPr marL="514350" indent="-514350">
              <a:buFont typeface="+mj-lt"/>
              <a:buAutoNum type="arabicPeriod"/>
            </a:pPr>
            <a:r>
              <a:rPr lang="en-US" sz="3200" i="1" dirty="0">
                <a:latin typeface="Abadi" panose="020B0604020104020204" pitchFamily="34" charset="0"/>
                <a:cs typeface="Aharoni" panose="02010803020104030203" pitchFamily="2" charset="-79"/>
              </a:rPr>
              <a:t>The average Bible has 1,200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PAGES</a:t>
            </a:r>
            <a:r>
              <a:rPr lang="en-US" sz="3200" i="1" dirty="0">
                <a:latin typeface="Abadi" panose="020B0604020104020204" pitchFamily="34" charset="0"/>
                <a:cs typeface="Aharoni" panose="02010803020104030203" pitchFamily="2" charset="-79"/>
              </a:rPr>
              <a:t>.</a:t>
            </a:r>
          </a:p>
          <a:p>
            <a:pPr marL="514350" indent="-514350">
              <a:buFont typeface="+mj-lt"/>
              <a:buAutoNum type="arabicPeriod"/>
            </a:pPr>
            <a:r>
              <a:rPr lang="en-US" sz="3200" i="1" dirty="0">
                <a:latin typeface="Abadi" panose="020B0604020104020204" pitchFamily="34" charset="0"/>
                <a:cs typeface="Aharoni" panose="02010803020104030203" pitchFamily="2" charset="-79"/>
              </a:rPr>
              <a:t>The Bible was written in 3 </a:t>
            </a:r>
            <a:r>
              <a:rPr lang="en-US" sz="3200" b="1" i="1" u="sng" dirty="0">
                <a:solidFill>
                  <a:srgbClr val="C00000"/>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LANGUAGES</a:t>
            </a:r>
            <a:r>
              <a:rPr lang="en-US" sz="3200" i="1" dirty="0">
                <a:latin typeface="Abadi" panose="020B0604020104020204" pitchFamily="34" charset="0"/>
                <a:cs typeface="Aharoni" panose="02010803020104030203" pitchFamily="2" charset="-79"/>
              </a:rPr>
              <a:t>. Hebrew, Aramaic and Greek.</a:t>
            </a:r>
          </a:p>
          <a:p>
            <a:pPr marL="514350" indent="-514350">
              <a:buFont typeface="+mj-lt"/>
              <a:buAutoNum type="arabicPeriod"/>
            </a:pPr>
            <a:r>
              <a:rPr lang="en-US" sz="3200" i="1" dirty="0">
                <a:latin typeface="Abadi" panose="020B0604020104020204" pitchFamily="34" charset="0"/>
                <a:cs typeface="Aharoni" panose="02010803020104030203" pitchFamily="2" charset="-79"/>
              </a:rPr>
              <a:t>The longest book is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JEREMIAH</a:t>
            </a:r>
            <a:r>
              <a:rPr lang="en-US" sz="3200" i="1" dirty="0">
                <a:latin typeface="Abadi" panose="020B0604020104020204" pitchFamily="34" charset="0"/>
                <a:cs typeface="Aharoni" panose="02010803020104030203" pitchFamily="2" charset="-79"/>
              </a:rPr>
              <a:t> and the shortest is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2 JOHN </a:t>
            </a:r>
            <a:r>
              <a:rPr lang="en-US" sz="3200" i="1" dirty="0">
                <a:latin typeface="Abadi" panose="020B0604020104020204" pitchFamily="34" charset="0"/>
                <a:cs typeface="Aharoni" panose="02010803020104030203" pitchFamily="2" charset="-79"/>
              </a:rPr>
              <a:t>which can be read in about one minute.</a:t>
            </a:r>
          </a:p>
          <a:p>
            <a:pPr marL="514350" indent="-514350">
              <a:buFont typeface="+mj-lt"/>
              <a:buAutoNum type="arabicPeriod"/>
            </a:pPr>
            <a:r>
              <a:rPr lang="en-US" sz="3200" i="1" dirty="0">
                <a:latin typeface="Abadi" panose="020B0604020104020204" pitchFamily="34" charset="0"/>
                <a:cs typeface="Aharoni" panose="02010803020104030203" pitchFamily="2" charset="-79"/>
              </a:rPr>
              <a:t>The Bible is over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3,000</a:t>
            </a:r>
            <a:r>
              <a:rPr lang="en-US" sz="3200" i="1" dirty="0">
                <a:latin typeface="Abadi" panose="020B0604020104020204" pitchFamily="34" charset="0"/>
                <a:cs typeface="Aharoni" panose="02010803020104030203" pitchFamily="2" charset="-79"/>
              </a:rPr>
              <a:t> years old.</a:t>
            </a:r>
          </a:p>
          <a:p>
            <a:pPr marL="514350" indent="-514350">
              <a:buFont typeface="+mj-lt"/>
              <a:buAutoNum type="arabicPeriod"/>
            </a:pPr>
            <a:r>
              <a:rPr lang="en-US" sz="3200" i="1" dirty="0">
                <a:latin typeface="Abadi" panose="020B0604020104020204" pitchFamily="34" charset="0"/>
                <a:cs typeface="Aharoni" panose="02010803020104030203" pitchFamily="2" charset="-79"/>
              </a:rPr>
              <a:t>There are at least 185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SONGS</a:t>
            </a:r>
            <a:r>
              <a:rPr lang="en-US" sz="3200" i="1" dirty="0">
                <a:latin typeface="Abadi" panose="020B0604020104020204" pitchFamily="34" charset="0"/>
                <a:cs typeface="Aharoni" panose="02010803020104030203" pitchFamily="2" charset="-79"/>
              </a:rPr>
              <a:t>.</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Essential FACTS</a:t>
            </a:r>
          </a:p>
        </p:txBody>
      </p:sp>
      <p:pic>
        <p:nvPicPr>
          <p:cNvPr id="5" name="Picture 4">
            <a:extLst>
              <a:ext uri="{FF2B5EF4-FFF2-40B4-BE49-F238E27FC236}">
                <a16:creationId xmlns:a16="http://schemas.microsoft.com/office/drawing/2014/main" id="{3F3AC13A-C702-43DB-B98E-215DC7F93226}"/>
              </a:ext>
            </a:extLst>
          </p:cNvPr>
          <p:cNvPicPr>
            <a:picLocks noChangeAspect="1"/>
          </p:cNvPicPr>
          <p:nvPr/>
        </p:nvPicPr>
        <p:blipFill>
          <a:blip r:embed="rId3"/>
          <a:stretch>
            <a:fillRect/>
          </a:stretch>
        </p:blipFill>
        <p:spPr>
          <a:xfrm>
            <a:off x="-27815" y="243613"/>
            <a:ext cx="5504346" cy="6421075"/>
          </a:xfrm>
          <a:prstGeom prst="rect">
            <a:avLst/>
          </a:prstGeom>
        </p:spPr>
      </p:pic>
    </p:spTree>
    <p:extLst>
      <p:ext uri="{BB962C8B-B14F-4D97-AF65-F5344CB8AC3E}">
        <p14:creationId xmlns:p14="http://schemas.microsoft.com/office/powerpoint/2010/main" val="41737054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childTnLst>
                          </p:cTn>
                        </p:par>
                        <p:par>
                          <p:cTn id="12" fill="hold">
                            <p:stCondLst>
                              <p:cond delay="8000"/>
                            </p:stCondLst>
                            <p:childTnLst>
                              <p:par>
                                <p:cTn id="13" presetID="42"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3000"/>
                                        <p:tgtEl>
                                          <p:spTgt spid="3">
                                            <p:txEl>
                                              <p:pRg st="0" end="0"/>
                                            </p:txEl>
                                          </p:spTgt>
                                        </p:tgtEl>
                                      </p:cBhvr>
                                    </p:animEffect>
                                    <p:anim calcmode="lin" valueType="num">
                                      <p:cBhvr>
                                        <p:cTn id="16"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11000"/>
                            </p:stCondLst>
                            <p:childTnLst>
                              <p:par>
                                <p:cTn id="19" presetID="42"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3000"/>
                                        <p:tgtEl>
                                          <p:spTgt spid="3">
                                            <p:txEl>
                                              <p:pRg st="1" end="1"/>
                                            </p:txEl>
                                          </p:spTgt>
                                        </p:tgtEl>
                                      </p:cBhvr>
                                    </p:animEffect>
                                    <p:anim calcmode="lin" valueType="num">
                                      <p:cBhvr>
                                        <p:cTn id="2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14000"/>
                            </p:stCondLst>
                            <p:childTnLst>
                              <p:par>
                                <p:cTn id="25" presetID="42" presetClass="entr" presetSubtype="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3000"/>
                                        <p:tgtEl>
                                          <p:spTgt spid="3">
                                            <p:txEl>
                                              <p:pRg st="2" end="2"/>
                                            </p:txEl>
                                          </p:spTgt>
                                        </p:tgtEl>
                                      </p:cBhvr>
                                    </p:animEffect>
                                    <p:anim calcmode="lin" valueType="num">
                                      <p:cBhvr>
                                        <p:cTn id="28"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17000"/>
                            </p:stCondLst>
                            <p:childTnLst>
                              <p:par>
                                <p:cTn id="31" presetID="42" presetClass="entr" presetSubtype="0"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3000"/>
                                        <p:tgtEl>
                                          <p:spTgt spid="3">
                                            <p:txEl>
                                              <p:pRg st="3" end="3"/>
                                            </p:txEl>
                                          </p:spTgt>
                                        </p:tgtEl>
                                      </p:cBhvr>
                                    </p:animEffect>
                                    <p:anim calcmode="lin" valueType="num">
                                      <p:cBhvr>
                                        <p:cTn id="34"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20000"/>
                            </p:stCondLst>
                            <p:childTnLst>
                              <p:par>
                                <p:cTn id="37" presetID="42" presetClass="entr" presetSubtype="0" fill="hold" grpId="0"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3000"/>
                                        <p:tgtEl>
                                          <p:spTgt spid="3">
                                            <p:txEl>
                                              <p:pRg st="4" end="4"/>
                                            </p:txEl>
                                          </p:spTgt>
                                        </p:tgtEl>
                                      </p:cBhvr>
                                    </p:animEffect>
                                    <p:anim calcmode="lin" valueType="num">
                                      <p:cBhvr>
                                        <p:cTn id="40"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23000"/>
                            </p:stCondLst>
                            <p:childTnLst>
                              <p:par>
                                <p:cTn id="43" presetID="42" presetClass="entr" presetSubtype="0" fill="hold" grpId="0" nodeType="after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3000"/>
                                        <p:tgtEl>
                                          <p:spTgt spid="3">
                                            <p:txEl>
                                              <p:pRg st="5" end="5"/>
                                            </p:txEl>
                                          </p:spTgt>
                                        </p:tgtEl>
                                      </p:cBhvr>
                                    </p:animEffect>
                                    <p:anim calcmode="lin" valueType="num">
                                      <p:cBhvr>
                                        <p:cTn id="46"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7" dur="3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8" fill="hold">
                            <p:stCondLst>
                              <p:cond delay="26000"/>
                            </p:stCondLst>
                            <p:childTnLst>
                              <p:par>
                                <p:cTn id="49" presetID="42" presetClass="entr" presetSubtype="0" fill="hold" grpId="0" nodeType="after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3000"/>
                                        <p:tgtEl>
                                          <p:spTgt spid="3">
                                            <p:txEl>
                                              <p:pRg st="6" end="6"/>
                                            </p:txEl>
                                          </p:spTgt>
                                        </p:tgtEl>
                                      </p:cBhvr>
                                    </p:animEffect>
                                    <p:anim calcmode="lin" valueType="num">
                                      <p:cBhvr>
                                        <p:cTn id="52"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3" dur="3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4" fill="hold">
                            <p:stCondLst>
                              <p:cond delay="29000"/>
                            </p:stCondLst>
                            <p:childTnLst>
                              <p:par>
                                <p:cTn id="55" presetID="42" presetClass="entr" presetSubtype="0" fill="hold" grpId="0" nodeType="after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3000"/>
                                        <p:tgtEl>
                                          <p:spTgt spid="3">
                                            <p:txEl>
                                              <p:pRg st="7" end="7"/>
                                            </p:txEl>
                                          </p:spTgt>
                                        </p:tgtEl>
                                      </p:cBhvr>
                                    </p:animEffect>
                                    <p:anim calcmode="lin" valueType="num">
                                      <p:cBhvr>
                                        <p:cTn id="58" dur="3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9" dur="3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5733960"/>
          </a:xfrm>
        </p:spPr>
        <p:style>
          <a:lnRef idx="2">
            <a:schemeClr val="accent6"/>
          </a:lnRef>
          <a:fillRef idx="1">
            <a:schemeClr val="lt1"/>
          </a:fillRef>
          <a:effectRef idx="0">
            <a:schemeClr val="accent6"/>
          </a:effectRef>
          <a:fontRef idx="minor">
            <a:schemeClr val="dk1"/>
          </a:fontRef>
        </p:style>
        <p:txBody>
          <a:bodyPr anchor="t">
            <a:normAutofit/>
          </a:bodyPr>
          <a:lstStyle/>
          <a:p>
            <a:pPr marL="0" indent="0" algn="ctr">
              <a:buNone/>
            </a:pPr>
            <a:r>
              <a:rPr lang="en-US" sz="3200" i="1" dirty="0">
                <a:latin typeface="Abadi" panose="020B0604020104020204" pitchFamily="34" charset="0"/>
                <a:cs typeface="Aharoni" panose="02010803020104030203" pitchFamily="2" charset="-79"/>
              </a:rPr>
              <a:t>It </a:t>
            </a:r>
            <a:r>
              <a:rPr lang="en-US" sz="3200" i="1" dirty="0" err="1">
                <a:latin typeface="Abadi" panose="020B0604020104020204" pitchFamily="34" charset="0"/>
                <a:cs typeface="Aharoni" panose="02010803020104030203" pitchFamily="2" charset="-79"/>
              </a:rPr>
              <a:t>ain't</a:t>
            </a:r>
            <a:r>
              <a:rPr lang="en-US" sz="3200" i="1" dirty="0">
                <a:latin typeface="Abadi" panose="020B0604020104020204" pitchFamily="34" charset="0"/>
                <a:cs typeface="Aharoni" panose="02010803020104030203" pitchFamily="2" charset="-79"/>
              </a:rPr>
              <a:t> those parts of the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BIBLE</a:t>
            </a:r>
            <a:r>
              <a:rPr lang="en-US" sz="3200" i="1" dirty="0">
                <a:latin typeface="Abadi" panose="020B0604020104020204" pitchFamily="34" charset="0"/>
                <a:cs typeface="Aharoni" panose="02010803020104030203" pitchFamily="2" charset="-79"/>
              </a:rPr>
              <a:t> that I can't understand that bother me, it is the parts that I do understand.- </a:t>
            </a:r>
            <a:r>
              <a:rPr lang="en-US" sz="3200" i="1" baseline="-25000" dirty="0">
                <a:latin typeface="Abadi" panose="020B0604020104020204" pitchFamily="34" charset="0"/>
                <a:cs typeface="Aharoni" panose="02010803020104030203" pitchFamily="2" charset="-79"/>
              </a:rPr>
              <a:t>Mark Twain</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So True</a:t>
            </a:r>
          </a:p>
        </p:txBody>
      </p:sp>
      <p:pic>
        <p:nvPicPr>
          <p:cNvPr id="5" name="Picture 4">
            <a:extLst>
              <a:ext uri="{FF2B5EF4-FFF2-40B4-BE49-F238E27FC236}">
                <a16:creationId xmlns:a16="http://schemas.microsoft.com/office/drawing/2014/main" id="{03667BDB-2F49-4545-BB1B-7415649CA0D1}"/>
              </a:ext>
            </a:extLst>
          </p:cNvPr>
          <p:cNvPicPr>
            <a:picLocks noChangeAspect="1"/>
          </p:cNvPicPr>
          <p:nvPr/>
        </p:nvPicPr>
        <p:blipFill>
          <a:blip r:embed="rId3"/>
          <a:stretch>
            <a:fillRect/>
          </a:stretch>
        </p:blipFill>
        <p:spPr>
          <a:xfrm>
            <a:off x="280820" y="0"/>
            <a:ext cx="4886567" cy="6858000"/>
          </a:xfrm>
          <a:prstGeom prst="rect">
            <a:avLst/>
          </a:prstGeom>
        </p:spPr>
      </p:pic>
      <p:pic>
        <p:nvPicPr>
          <p:cNvPr id="8" name="Picture 7">
            <a:extLst>
              <a:ext uri="{FF2B5EF4-FFF2-40B4-BE49-F238E27FC236}">
                <a16:creationId xmlns:a16="http://schemas.microsoft.com/office/drawing/2014/main" id="{B41DB12C-D29F-419A-A1F0-C9B6BA2B64CC}"/>
              </a:ext>
            </a:extLst>
          </p:cNvPr>
          <p:cNvPicPr>
            <a:picLocks noChangeAspect="1"/>
          </p:cNvPicPr>
          <p:nvPr/>
        </p:nvPicPr>
        <p:blipFill>
          <a:blip r:embed="rId4"/>
          <a:stretch>
            <a:fillRect/>
          </a:stretch>
        </p:blipFill>
        <p:spPr>
          <a:xfrm>
            <a:off x="7309337" y="2813539"/>
            <a:ext cx="2555631" cy="3658812"/>
          </a:xfrm>
          <a:prstGeom prst="rect">
            <a:avLst/>
          </a:prstGeom>
        </p:spPr>
      </p:pic>
    </p:spTree>
    <p:extLst>
      <p:ext uri="{BB962C8B-B14F-4D97-AF65-F5344CB8AC3E}">
        <p14:creationId xmlns:p14="http://schemas.microsoft.com/office/powerpoint/2010/main" val="31286850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3000"/>
                                        <p:tgtEl>
                                          <p:spTgt spid="8"/>
                                        </p:tgtEl>
                                      </p:cBhvr>
                                    </p:animEffect>
                                  </p:childTnLst>
                                </p:cTn>
                              </p:par>
                            </p:childTnLst>
                          </p:cTn>
                        </p:par>
                        <p:par>
                          <p:cTn id="11" fill="hold">
                            <p:stCondLst>
                              <p:cond delay="500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3000"/>
                                        <p:tgtEl>
                                          <p:spTgt spid="3">
                                            <p:bg/>
                                          </p:spTgt>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3000"/>
                                        <p:tgtEl>
                                          <p:spTgt spid="3">
                                            <p:txEl>
                                              <p:pRg st="0" end="0"/>
                                            </p:txEl>
                                          </p:spTgt>
                                        </p:tgtEl>
                                      </p:cBhvr>
                                    </p:animEffect>
                                    <p:anim calcmode="lin" valueType="num">
                                      <p:cBhvr>
                                        <p:cTn id="1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A857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5733960"/>
          </a:xfrm>
        </p:spPr>
        <p:style>
          <a:lnRef idx="2">
            <a:schemeClr val="accent6"/>
          </a:lnRef>
          <a:fillRef idx="1">
            <a:schemeClr val="lt1"/>
          </a:fillRef>
          <a:effectRef idx="0">
            <a:schemeClr val="accent6"/>
          </a:effectRef>
          <a:fontRef idx="minor">
            <a:schemeClr val="dk1"/>
          </a:fontRef>
        </p:style>
        <p:txBody>
          <a:bodyPr anchor="t">
            <a:normAutofit/>
          </a:bodyPr>
          <a:lstStyle/>
          <a:p>
            <a:pPr marL="0" indent="0" algn="ctr">
              <a:buNone/>
            </a:pPr>
            <a:r>
              <a:rPr lang="en-US" sz="3200" i="1" dirty="0">
                <a:latin typeface="Abadi" panose="020B0604020104020204" pitchFamily="34" charset="0"/>
                <a:cs typeface="Aharoni" panose="02010803020104030203" pitchFamily="2" charset="-79"/>
              </a:rPr>
              <a:t>In 1631, a publishing company published a Bible with the typo “</a:t>
            </a:r>
            <a:r>
              <a:rPr lang="en-US" sz="3200" b="1" i="1" u="sng" dirty="0">
                <a:solidFill>
                  <a:srgbClr val="FF0000"/>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Thou Shalt Commit Adultery</a:t>
            </a:r>
            <a:r>
              <a:rPr lang="en-US" sz="3200" i="1" dirty="0">
                <a:latin typeface="Abadi" panose="020B0604020104020204" pitchFamily="34" charset="0"/>
                <a:cs typeface="Aharoni" panose="02010803020104030203" pitchFamily="2" charset="-79"/>
              </a:rPr>
              <a:t>.” Only 15 of these Bibles, known as the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SINNERS</a:t>
            </a:r>
            <a:r>
              <a:rPr lang="en-US" sz="3200" i="1" dirty="0">
                <a:latin typeface="Abadi" panose="020B0604020104020204" pitchFamily="34" charset="0"/>
                <a:cs typeface="Aharoni" panose="02010803020104030203" pitchFamily="2" charset="-79"/>
              </a:rPr>
              <a:t>’ Bible”  “Adulterous Bible” “Wicked Bible” exist today.</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Whoops…</a:t>
            </a:r>
            <a:r>
              <a:rPr lang="en-US" sz="4000" b="1" dirty="0" err="1">
                <a:solidFill>
                  <a:schemeClr val="bg1"/>
                </a:solidFill>
                <a:effectLst>
                  <a:outerShdw dist="50800" dir="1800000" algn="ctr" rotWithShape="0">
                    <a:schemeClr val="tx1"/>
                  </a:outerShdw>
                </a:effectLst>
                <a:latin typeface="Berlin Sans FB Demi" panose="020E0802020502020306" pitchFamily="34" charset="0"/>
              </a:rPr>
              <a:t>NOTeee</a:t>
            </a:r>
            <a:endParaRPr lang="en-US" sz="4000" b="1" dirty="0">
              <a:solidFill>
                <a:schemeClr val="bg1"/>
              </a:solidFill>
              <a:effectLst>
                <a:outerShdw dist="50800" dir="1800000" algn="ctr" rotWithShape="0">
                  <a:schemeClr val="tx1"/>
                </a:outerShdw>
              </a:effectLst>
              <a:latin typeface="Berlin Sans FB Demi" panose="020E0802020502020306" pitchFamily="34" charset="0"/>
            </a:endParaRPr>
          </a:p>
        </p:txBody>
      </p:sp>
      <p:pic>
        <p:nvPicPr>
          <p:cNvPr id="5" name="Picture 4">
            <a:extLst>
              <a:ext uri="{FF2B5EF4-FFF2-40B4-BE49-F238E27FC236}">
                <a16:creationId xmlns:a16="http://schemas.microsoft.com/office/drawing/2014/main" id="{6EBE654C-350C-499B-AC95-F070B6E921E6}"/>
              </a:ext>
            </a:extLst>
          </p:cNvPr>
          <p:cNvPicPr>
            <a:picLocks noChangeAspect="1"/>
          </p:cNvPicPr>
          <p:nvPr/>
        </p:nvPicPr>
        <p:blipFill>
          <a:blip r:embed="rId3"/>
          <a:stretch>
            <a:fillRect/>
          </a:stretch>
        </p:blipFill>
        <p:spPr>
          <a:xfrm>
            <a:off x="6750820" y="4200409"/>
            <a:ext cx="3729612" cy="2350706"/>
          </a:xfrm>
          <a:prstGeom prst="rect">
            <a:avLst/>
          </a:prstGeom>
        </p:spPr>
      </p:pic>
      <p:pic>
        <p:nvPicPr>
          <p:cNvPr id="8" name="Picture 7">
            <a:extLst>
              <a:ext uri="{FF2B5EF4-FFF2-40B4-BE49-F238E27FC236}">
                <a16:creationId xmlns:a16="http://schemas.microsoft.com/office/drawing/2014/main" id="{9CBED09F-9217-431C-B2FA-E60FD84138F5}"/>
              </a:ext>
            </a:extLst>
          </p:cNvPr>
          <p:cNvPicPr>
            <a:picLocks noChangeAspect="1"/>
          </p:cNvPicPr>
          <p:nvPr/>
        </p:nvPicPr>
        <p:blipFill rotWithShape="1">
          <a:blip r:embed="rId4"/>
          <a:srcRect l="50000"/>
          <a:stretch/>
        </p:blipFill>
        <p:spPr>
          <a:xfrm>
            <a:off x="1025029" y="0"/>
            <a:ext cx="3429000" cy="6873422"/>
          </a:xfrm>
          <a:prstGeom prst="rect">
            <a:avLst/>
          </a:prstGeom>
        </p:spPr>
      </p:pic>
    </p:spTree>
    <p:extLst>
      <p:ext uri="{BB962C8B-B14F-4D97-AF65-F5344CB8AC3E}">
        <p14:creationId xmlns:p14="http://schemas.microsoft.com/office/powerpoint/2010/main" val="27356881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3000"/>
                                        <p:tgtEl>
                                          <p:spTgt spid="5"/>
                                        </p:tgtEl>
                                      </p:cBhvr>
                                    </p:animEffect>
                                  </p:childTnLst>
                                </p:cTn>
                              </p:par>
                            </p:childTnLst>
                          </p:cTn>
                        </p:par>
                        <p:par>
                          <p:cTn id="11" fill="hold">
                            <p:stCondLst>
                              <p:cond delay="500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3000"/>
                                        <p:tgtEl>
                                          <p:spTgt spid="3">
                                            <p:bg/>
                                          </p:spTgt>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3000"/>
                                        <p:tgtEl>
                                          <p:spTgt spid="3">
                                            <p:txEl>
                                              <p:pRg st="0" end="0"/>
                                            </p:txEl>
                                          </p:spTgt>
                                        </p:tgtEl>
                                      </p:cBhvr>
                                    </p:animEffect>
                                    <p:anim calcmode="lin" valueType="num">
                                      <p:cBhvr>
                                        <p:cTn id="1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5343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5733960"/>
          </a:xfrm>
        </p:spPr>
        <p:style>
          <a:lnRef idx="2">
            <a:schemeClr val="accent6"/>
          </a:lnRef>
          <a:fillRef idx="1">
            <a:schemeClr val="lt1"/>
          </a:fillRef>
          <a:effectRef idx="0">
            <a:schemeClr val="accent6"/>
          </a:effectRef>
          <a:fontRef idx="minor">
            <a:schemeClr val="dk1"/>
          </a:fontRef>
        </p:style>
        <p:txBody>
          <a:bodyPr anchor="ctr">
            <a:normAutofit fontScale="92500" lnSpcReduction="10000"/>
          </a:bodyPr>
          <a:lstStyle/>
          <a:p>
            <a:pPr marL="514350" indent="-514350">
              <a:buFont typeface="+mj-lt"/>
              <a:buAutoNum type="arabicPeriod"/>
            </a:pPr>
            <a:r>
              <a:rPr lang="en-US" sz="3200" i="1" dirty="0">
                <a:latin typeface="Abadi" panose="020B0604020104020204" pitchFamily="34" charset="0"/>
                <a:cs typeface="Aharoni" panose="02010803020104030203" pitchFamily="2" charset="-79"/>
              </a:rPr>
              <a:t>The shortest verse in the Bible is John 11:35 – “Jesus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WEPT</a:t>
            </a:r>
            <a:r>
              <a:rPr lang="en-US" sz="3200" i="1" dirty="0">
                <a:latin typeface="Abadi" panose="020B0604020104020204" pitchFamily="34" charset="0"/>
                <a:cs typeface="Aharoni" panose="02010803020104030203" pitchFamily="2" charset="-79"/>
              </a:rPr>
              <a:t>.”</a:t>
            </a:r>
          </a:p>
          <a:p>
            <a:pPr marL="514350" indent="-514350">
              <a:buFont typeface="+mj-lt"/>
              <a:buAutoNum type="arabicPeriod"/>
            </a:pPr>
            <a:r>
              <a:rPr lang="en-US" sz="3200" i="1" dirty="0">
                <a:latin typeface="Abadi" panose="020B0604020104020204" pitchFamily="34" charset="0"/>
                <a:cs typeface="Aharoni" panose="02010803020104030203" pitchFamily="2" charset="-79"/>
              </a:rPr>
              <a:t>Esther 8:9 is the longest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VERSE</a:t>
            </a:r>
            <a:r>
              <a:rPr lang="en-US" sz="3200" i="1" dirty="0">
                <a:latin typeface="Abadi" panose="020B0604020104020204" pitchFamily="34" charset="0"/>
                <a:cs typeface="Aharoni" panose="02010803020104030203" pitchFamily="2" charset="-79"/>
              </a:rPr>
              <a:t> in the Bible. (53 words)</a:t>
            </a:r>
          </a:p>
          <a:p>
            <a:pPr marL="514350" indent="-514350">
              <a:buFont typeface="+mj-lt"/>
              <a:buAutoNum type="arabicPeriod"/>
            </a:pPr>
            <a:r>
              <a:rPr lang="en-US" sz="3200" i="1" dirty="0">
                <a:latin typeface="Abadi" panose="020B0604020104020204" pitchFamily="34" charset="0"/>
                <a:cs typeface="Aharoni" panose="02010803020104030203" pitchFamily="2" charset="-79"/>
              </a:rPr>
              <a:t>Psalm 119 is the longest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CHAPTER</a:t>
            </a:r>
            <a:r>
              <a:rPr lang="en-US" sz="3200" i="1" dirty="0">
                <a:latin typeface="Abadi" panose="020B0604020104020204" pitchFamily="34" charset="0"/>
                <a:cs typeface="Aharoni" panose="02010803020104030203" pitchFamily="2" charset="-79"/>
              </a:rPr>
              <a:t> in the Bible. </a:t>
            </a:r>
            <a:r>
              <a:rPr lang="en-US" sz="3200" i="1" baseline="-25000" dirty="0">
                <a:latin typeface="Abadi" panose="020B0604020104020204" pitchFamily="34" charset="0"/>
                <a:cs typeface="Aharoni" panose="02010803020104030203" pitchFamily="2" charset="-79"/>
              </a:rPr>
              <a:t>(176 vss.)</a:t>
            </a:r>
          </a:p>
          <a:p>
            <a:pPr marL="514350" indent="-514350">
              <a:buFont typeface="+mj-lt"/>
              <a:buAutoNum type="arabicPeriod"/>
            </a:pPr>
            <a:r>
              <a:rPr lang="en-US" sz="3200" i="1" dirty="0">
                <a:latin typeface="Abadi" panose="020B0604020104020204" pitchFamily="34" charset="0"/>
                <a:cs typeface="Aharoni" panose="02010803020104030203" pitchFamily="2" charset="-79"/>
              </a:rPr>
              <a:t>There are 1,189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CHAPTERS</a:t>
            </a:r>
            <a:r>
              <a:rPr lang="en-US" sz="3200" i="1" dirty="0">
                <a:latin typeface="Abadi" panose="020B0604020104020204" pitchFamily="34" charset="0"/>
                <a:cs typeface="Aharoni" panose="02010803020104030203" pitchFamily="2" charset="-79"/>
              </a:rPr>
              <a:t> in the Bible with 31,102 verses.*</a:t>
            </a:r>
          </a:p>
          <a:p>
            <a:pPr marL="514350" indent="-514350">
              <a:buFont typeface="+mj-lt"/>
              <a:buAutoNum type="arabicPeriod"/>
            </a:pPr>
            <a:r>
              <a:rPr lang="en-US" sz="3200" i="1" dirty="0">
                <a:latin typeface="Abadi" panose="020B0604020104020204" pitchFamily="34" charset="0"/>
                <a:cs typeface="Aharoni" panose="02010803020104030203" pitchFamily="2" charset="-79"/>
              </a:rPr>
              <a:t>Methuselah is the oldest person in the Bible who died at the age of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969</a:t>
            </a:r>
            <a:r>
              <a:rPr lang="en-US" sz="3200" i="1" dirty="0">
                <a:latin typeface="Abadi" panose="020B0604020104020204" pitchFamily="34" charset="0"/>
                <a:cs typeface="Aharoni" panose="02010803020104030203" pitchFamily="2" charset="-79"/>
              </a:rPr>
              <a:t>.</a:t>
            </a:r>
          </a:p>
          <a:p>
            <a:pPr marL="514350" indent="-514350">
              <a:buFont typeface="+mj-lt"/>
              <a:buAutoNum type="arabicPeriod"/>
            </a:pPr>
            <a:r>
              <a:rPr lang="en-US" sz="3200" i="1" dirty="0">
                <a:latin typeface="Abadi" panose="020B0604020104020204" pitchFamily="34" charset="0"/>
                <a:cs typeface="Aharoni" panose="02010803020104030203" pitchFamily="2" charset="-79"/>
              </a:rPr>
              <a:t>The Bible has been translated to over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690</a:t>
            </a:r>
            <a:r>
              <a:rPr lang="en-US" sz="3200" i="1" dirty="0">
                <a:latin typeface="Abadi" panose="020B0604020104020204" pitchFamily="34" charset="0"/>
                <a:cs typeface="Aharoni" panose="02010803020104030203" pitchFamily="2" charset="-79"/>
              </a:rPr>
              <a:t> languages.</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Interesting Facts</a:t>
            </a:r>
          </a:p>
        </p:txBody>
      </p:sp>
      <p:pic>
        <p:nvPicPr>
          <p:cNvPr id="5" name="Picture 4">
            <a:extLst>
              <a:ext uri="{FF2B5EF4-FFF2-40B4-BE49-F238E27FC236}">
                <a16:creationId xmlns:a16="http://schemas.microsoft.com/office/drawing/2014/main" id="{B1DE9A2F-7464-4DBA-B7E0-89C14A9ECC61}"/>
              </a:ext>
            </a:extLst>
          </p:cNvPr>
          <p:cNvPicPr>
            <a:picLocks noChangeAspect="1"/>
          </p:cNvPicPr>
          <p:nvPr/>
        </p:nvPicPr>
        <p:blipFill>
          <a:blip r:embed="rId3"/>
          <a:stretch>
            <a:fillRect/>
          </a:stretch>
        </p:blipFill>
        <p:spPr>
          <a:xfrm>
            <a:off x="247141" y="1406770"/>
            <a:ext cx="5252776" cy="3939582"/>
          </a:xfrm>
          <a:prstGeom prst="rect">
            <a:avLst/>
          </a:prstGeom>
        </p:spPr>
      </p:pic>
    </p:spTree>
    <p:extLst>
      <p:ext uri="{BB962C8B-B14F-4D97-AF65-F5344CB8AC3E}">
        <p14:creationId xmlns:p14="http://schemas.microsoft.com/office/powerpoint/2010/main" val="36639115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3000"/>
                                        <p:tgtEl>
                                          <p:spTgt spid="3">
                                            <p:bg/>
                                          </p:spTgt>
                                        </p:tgtEl>
                                      </p:cBhvr>
                                    </p:animEffect>
                                  </p:childTnLst>
                                </p:cTn>
                              </p:par>
                            </p:childTnLst>
                          </p:cTn>
                        </p:par>
                        <p:par>
                          <p:cTn id="11" fill="hold">
                            <p:stCondLst>
                              <p:cond delay="50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8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3000"/>
                                        <p:tgtEl>
                                          <p:spTgt spid="3">
                                            <p:txEl>
                                              <p:pRg st="1" end="1"/>
                                            </p:txEl>
                                          </p:spTgt>
                                        </p:tgtEl>
                                      </p:cBhvr>
                                    </p:animEffect>
                                    <p:anim calcmode="lin" valueType="num">
                                      <p:cBhvr>
                                        <p:cTn id="21"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11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3000"/>
                                        <p:tgtEl>
                                          <p:spTgt spid="3">
                                            <p:txEl>
                                              <p:pRg st="2" end="2"/>
                                            </p:txEl>
                                          </p:spTgt>
                                        </p:tgtEl>
                                      </p:cBhvr>
                                    </p:animEffect>
                                    <p:anim calcmode="lin" valueType="num">
                                      <p:cBhvr>
                                        <p:cTn id="27"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140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3000"/>
                                        <p:tgtEl>
                                          <p:spTgt spid="3">
                                            <p:txEl>
                                              <p:pRg st="3" end="3"/>
                                            </p:txEl>
                                          </p:spTgt>
                                        </p:tgtEl>
                                      </p:cBhvr>
                                    </p:animEffect>
                                    <p:anim calcmode="lin" valueType="num">
                                      <p:cBhvr>
                                        <p:cTn id="33"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17000"/>
                            </p:stCondLst>
                            <p:childTnLst>
                              <p:par>
                                <p:cTn id="36" presetID="42" presetClass="entr" presetSubtype="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3000"/>
                                        <p:tgtEl>
                                          <p:spTgt spid="3">
                                            <p:txEl>
                                              <p:pRg st="4" end="4"/>
                                            </p:txEl>
                                          </p:spTgt>
                                        </p:tgtEl>
                                      </p:cBhvr>
                                    </p:animEffect>
                                    <p:anim calcmode="lin" valueType="num">
                                      <p:cBhvr>
                                        <p:cTn id="39"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0"/>
                            </p:stCondLst>
                            <p:childTnLst>
                              <p:par>
                                <p:cTn id="42" presetID="42" presetClass="entr" presetSubtype="0"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3000"/>
                                        <p:tgtEl>
                                          <p:spTgt spid="3">
                                            <p:txEl>
                                              <p:pRg st="5" end="5"/>
                                            </p:txEl>
                                          </p:spTgt>
                                        </p:tgtEl>
                                      </p:cBhvr>
                                    </p:animEffect>
                                    <p:anim calcmode="lin" valueType="num">
                                      <p:cBhvr>
                                        <p:cTn id="45"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3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B4EECC-D823-44F0-A591-8FD25AD4B4F5}"/>
              </a:ext>
            </a:extLst>
          </p:cNvPr>
          <p:cNvPicPr>
            <a:picLocks noChangeAspect="1"/>
          </p:cNvPicPr>
          <p:nvPr/>
        </p:nvPicPr>
        <p:blipFill>
          <a:blip r:embed="rId3"/>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5733960"/>
          </a:xfrm>
        </p:spPr>
        <p:style>
          <a:lnRef idx="2">
            <a:schemeClr val="accent6"/>
          </a:lnRef>
          <a:fillRef idx="1">
            <a:schemeClr val="lt1"/>
          </a:fillRef>
          <a:effectRef idx="0">
            <a:schemeClr val="accent6"/>
          </a:effectRef>
          <a:fontRef idx="minor">
            <a:schemeClr val="dk1"/>
          </a:fontRef>
        </p:style>
        <p:txBody>
          <a:bodyPr anchor="ctr">
            <a:normAutofit fontScale="85000" lnSpcReduction="10000"/>
          </a:bodyPr>
          <a:lstStyle/>
          <a:p>
            <a:pPr marL="514350" indent="-514350">
              <a:buAutoNum type="arabicPeriod" startAt="7"/>
            </a:pPr>
            <a:r>
              <a:rPr lang="en-US" sz="3200" i="1" dirty="0">
                <a:latin typeface="Abadi" panose="020B0604020104020204" pitchFamily="34" charset="0"/>
                <a:cs typeface="Aharoni" panose="02010803020104030203" pitchFamily="2" charset="-79"/>
              </a:rPr>
              <a:t>Isaiah 8.3 the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LONGEST</a:t>
            </a:r>
            <a:r>
              <a:rPr lang="en-US" sz="3200" i="1" dirty="0">
                <a:latin typeface="Abadi" panose="020B0604020104020204" pitchFamily="34" charset="0"/>
                <a:cs typeface="Aharoni" panose="02010803020104030203" pitchFamily="2" charset="-79"/>
              </a:rPr>
              <a:t> word is a person’s name.(18 Letters) “</a:t>
            </a:r>
            <a:r>
              <a:rPr lang="en-US" sz="3200" i="1" dirty="0" err="1">
                <a:latin typeface="Abadi" panose="020B0604020104020204" pitchFamily="34" charset="0"/>
                <a:cs typeface="Aharoni" panose="02010803020104030203" pitchFamily="2" charset="-79"/>
              </a:rPr>
              <a:t>Mahershalalhashbaz</a:t>
            </a:r>
            <a:r>
              <a:rPr lang="en-US" sz="3200" i="1" dirty="0">
                <a:latin typeface="Abadi" panose="020B0604020104020204" pitchFamily="34" charset="0"/>
                <a:cs typeface="Aharoni" panose="02010803020104030203" pitchFamily="2" charset="-79"/>
              </a:rPr>
              <a:t>“</a:t>
            </a:r>
          </a:p>
          <a:p>
            <a:pPr marL="514350" indent="-514350">
              <a:buAutoNum type="arabicPeriod" startAt="7"/>
            </a:pPr>
            <a:r>
              <a:rPr lang="en-US" sz="3200" i="1" dirty="0">
                <a:latin typeface="Abadi" panose="020B0604020104020204" pitchFamily="34" charset="0"/>
                <a:cs typeface="Aharoni" panose="02010803020104030203" pitchFamily="2" charset="-79"/>
              </a:rPr>
              <a:t>The O.T. took over a 1,000 years to write and the N.T. between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50-75</a:t>
            </a:r>
            <a:r>
              <a:rPr lang="en-US" sz="3200" i="1" dirty="0">
                <a:latin typeface="Abadi" panose="020B0604020104020204" pitchFamily="34" charset="0"/>
                <a:cs typeface="Aharoni" panose="02010803020104030203" pitchFamily="2" charset="-79"/>
              </a:rPr>
              <a:t> years.</a:t>
            </a:r>
          </a:p>
          <a:p>
            <a:pPr marL="514350" indent="-514350">
              <a:buAutoNum type="arabicPeriod" startAt="7"/>
            </a:pPr>
            <a:r>
              <a:rPr lang="en-US" sz="3200" i="1" dirty="0">
                <a:latin typeface="Abadi" panose="020B0604020104020204" pitchFamily="34" charset="0"/>
                <a:cs typeface="Aharoni" panose="02010803020104030203" pitchFamily="2" charset="-79"/>
              </a:rPr>
              <a:t>The Bible is sold over 100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MILLION</a:t>
            </a:r>
            <a:r>
              <a:rPr lang="en-US" sz="3200" i="1" dirty="0">
                <a:latin typeface="Abadi" panose="020B0604020104020204" pitchFamily="34" charset="0"/>
                <a:cs typeface="Aharoni" panose="02010803020104030203" pitchFamily="2" charset="-79"/>
              </a:rPr>
              <a:t> times a year.</a:t>
            </a:r>
          </a:p>
          <a:p>
            <a:pPr marL="514350" indent="-514350">
              <a:buAutoNum type="arabicPeriod" startAt="7"/>
            </a:pPr>
            <a:r>
              <a:rPr lang="en-US" sz="3200" dirty="0">
                <a:solidFill>
                  <a:schemeClr val="tx1"/>
                </a:solidFill>
                <a:latin typeface="Arial Black" panose="020B0A04020102020204" pitchFamily="34" charset="0"/>
                <a:cs typeface="Aharoni" panose="02010803020104030203" pitchFamily="2" charset="-79"/>
              </a:rPr>
              <a:t>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CHINA</a:t>
            </a:r>
            <a:r>
              <a:rPr lang="en-US" sz="3200" i="1" dirty="0">
                <a:latin typeface="Abadi" panose="020B0604020104020204" pitchFamily="34" charset="0"/>
                <a:cs typeface="Aharoni" panose="02010803020104030203" pitchFamily="2" charset="-79"/>
              </a:rPr>
              <a:t> leads the world in Bible production. (but not reading)</a:t>
            </a:r>
          </a:p>
          <a:p>
            <a:pPr marL="514350" indent="-514350">
              <a:buAutoNum type="arabicPeriod" startAt="7"/>
            </a:pPr>
            <a:r>
              <a:rPr lang="en-US" sz="3200" i="1" dirty="0">
                <a:latin typeface="Abadi" panose="020B0604020104020204" pitchFamily="34" charset="0"/>
                <a:cs typeface="Aharoni" panose="02010803020104030203" pitchFamily="2" charset="-79"/>
              </a:rPr>
              <a:t>93 women spoke in the Bible, the Bible only recorded 49 names for these women. Women spoke a total of 14,056 words in the Bible which is approximately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1.1% </a:t>
            </a:r>
            <a:r>
              <a:rPr lang="en-US" sz="3200" i="1" dirty="0">
                <a:latin typeface="Abadi" panose="020B0604020104020204" pitchFamily="34" charset="0"/>
                <a:cs typeface="Aharoni" panose="02010803020104030203" pitchFamily="2" charset="-79"/>
              </a:rPr>
              <a:t>of the Book.</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Interesting Facts</a:t>
            </a:r>
          </a:p>
        </p:txBody>
      </p:sp>
    </p:spTree>
    <p:extLst>
      <p:ext uri="{BB962C8B-B14F-4D97-AF65-F5344CB8AC3E}">
        <p14:creationId xmlns:p14="http://schemas.microsoft.com/office/powerpoint/2010/main" val="6364286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3000"/>
                                        <p:tgtEl>
                                          <p:spTgt spid="3">
                                            <p:txEl>
                                              <p:pRg st="1" end="1"/>
                                            </p:txEl>
                                          </p:spTgt>
                                        </p:tgtEl>
                                      </p:cBhvr>
                                    </p:animEffect>
                                    <p:anim calcmode="lin" valueType="num">
                                      <p:cBhvr>
                                        <p:cTn id="20"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3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3000"/>
                                        <p:tgtEl>
                                          <p:spTgt spid="3">
                                            <p:txEl>
                                              <p:pRg st="2" end="2"/>
                                            </p:txEl>
                                          </p:spTgt>
                                        </p:tgtEl>
                                      </p:cBhvr>
                                    </p:animEffect>
                                    <p:anim calcmode="lin" valueType="num">
                                      <p:cBhvr>
                                        <p:cTn id="25"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3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3000"/>
                                        <p:tgtEl>
                                          <p:spTgt spid="3">
                                            <p:txEl>
                                              <p:pRg st="3" end="3"/>
                                            </p:txEl>
                                          </p:spTgt>
                                        </p:tgtEl>
                                      </p:cBhvr>
                                    </p:animEffect>
                                    <p:anim calcmode="lin" valueType="num">
                                      <p:cBhvr>
                                        <p:cTn id="30"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3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3000"/>
                                        <p:tgtEl>
                                          <p:spTgt spid="3">
                                            <p:txEl>
                                              <p:pRg st="4" end="4"/>
                                            </p:txEl>
                                          </p:spTgt>
                                        </p:tgtEl>
                                      </p:cBhvr>
                                    </p:animEffect>
                                    <p:anim calcmode="lin" valueType="num">
                                      <p:cBhvr>
                                        <p:cTn id="35"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Dead Sea Scrolls | Land of the Bible">
            <a:extLst>
              <a:ext uri="{FF2B5EF4-FFF2-40B4-BE49-F238E27FC236}">
                <a16:creationId xmlns:a16="http://schemas.microsoft.com/office/drawing/2014/main" id="{F00073CA-6733-44D0-AC00-933F38791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6418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682343" y="930728"/>
            <a:ext cx="6104613" cy="3102338"/>
          </a:xfrm>
        </p:spPr>
        <p:style>
          <a:lnRef idx="2">
            <a:schemeClr val="accent6"/>
          </a:lnRef>
          <a:fillRef idx="1">
            <a:schemeClr val="lt1"/>
          </a:fillRef>
          <a:effectRef idx="0">
            <a:schemeClr val="accent6"/>
          </a:effectRef>
          <a:fontRef idx="minor">
            <a:schemeClr val="dk1"/>
          </a:fontRef>
        </p:style>
        <p:txBody>
          <a:bodyPr anchor="ctr">
            <a:normAutofit lnSpcReduction="10000"/>
          </a:bodyPr>
          <a:lstStyle/>
          <a:p>
            <a:pPr marL="0" indent="0" algn="ctr">
              <a:buNone/>
            </a:pPr>
            <a:r>
              <a:rPr lang="en-US" sz="3200" i="1" dirty="0">
                <a:latin typeface="Abadi" panose="020B0604020104020204" pitchFamily="34" charset="0"/>
                <a:cs typeface="Aharoni" panose="02010803020104030203" pitchFamily="2" charset="-79"/>
              </a:rPr>
              <a:t>The word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BIBLE</a:t>
            </a:r>
            <a:r>
              <a:rPr lang="en-US" sz="3200" i="1" dirty="0">
                <a:latin typeface="Abadi" panose="020B0604020104020204" pitchFamily="34" charset="0"/>
                <a:cs typeface="Aharoni" panose="02010803020104030203" pitchFamily="2" charset="-79"/>
              </a:rPr>
              <a:t>” is from the Greek ta biblia, which means “the scrolls” or “the books.” The word is derived from the ancient city of Byblos, which was the official supplier of paper products to the ancient world</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Who Knew?</a:t>
            </a:r>
          </a:p>
        </p:txBody>
      </p:sp>
    </p:spTree>
    <p:extLst>
      <p:ext uri="{BB962C8B-B14F-4D97-AF65-F5344CB8AC3E}">
        <p14:creationId xmlns:p14="http://schemas.microsoft.com/office/powerpoint/2010/main" val="24916779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123012-7A48-4833-8795-A31C1085849F}"/>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944" y="930728"/>
            <a:ext cx="6104613" cy="4616632"/>
          </a:xfrm>
        </p:spPr>
        <p:style>
          <a:lnRef idx="2">
            <a:schemeClr val="dk1">
              <a:shade val="50000"/>
            </a:schemeClr>
          </a:lnRef>
          <a:fillRef idx="1">
            <a:schemeClr val="dk1"/>
          </a:fillRef>
          <a:effectRef idx="0">
            <a:schemeClr val="dk1"/>
          </a:effectRef>
          <a:fontRef idx="minor">
            <a:schemeClr val="lt1"/>
          </a:fontRef>
        </p:style>
        <p:txBody>
          <a:bodyPr anchor="ctr">
            <a:normAutofit/>
          </a:bodyPr>
          <a:lstStyle/>
          <a:p>
            <a:pPr marL="0" indent="0" algn="ctr">
              <a:buNone/>
            </a:pPr>
            <a:r>
              <a:rPr lang="en-US" sz="3200" i="1" dirty="0">
                <a:solidFill>
                  <a:srgbClr val="CCFF66"/>
                </a:solidFill>
                <a:latin typeface="Abadi" panose="020B0604020104020204" pitchFamily="34" charset="0"/>
                <a:cs typeface="Aharoni" panose="02010803020104030203" pitchFamily="2" charset="-79"/>
              </a:rPr>
              <a:t>The 1999 blockbuster The Matrix heavily draws from the Bible. The rebel base in the movie is known as </a:t>
            </a:r>
            <a:r>
              <a:rPr lang="en-US" sz="3200" b="1" i="1" u="sng" dirty="0">
                <a:solidFill>
                  <a:srgbClr val="FFFF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ZION</a:t>
            </a:r>
            <a:r>
              <a:rPr lang="en-US" sz="3200" i="1" dirty="0">
                <a:solidFill>
                  <a:srgbClr val="92D050"/>
                </a:solidFill>
                <a:latin typeface="Abadi" panose="020B0604020104020204" pitchFamily="34" charset="0"/>
                <a:cs typeface="Aharoni" panose="02010803020104030203" pitchFamily="2" charset="-79"/>
              </a:rPr>
              <a:t>, </a:t>
            </a:r>
            <a:r>
              <a:rPr lang="en-US" sz="3200" i="1" dirty="0">
                <a:solidFill>
                  <a:srgbClr val="CCFF66"/>
                </a:solidFill>
                <a:latin typeface="Abadi" panose="020B0604020104020204" pitchFamily="34" charset="0"/>
                <a:cs typeface="Aharoni" panose="02010803020104030203" pitchFamily="2" charset="-79"/>
              </a:rPr>
              <a:t>the primary ship is named </a:t>
            </a:r>
            <a:r>
              <a:rPr lang="en-US" sz="3200" b="1" i="1" u="sng" dirty="0">
                <a:solidFill>
                  <a:srgbClr val="FFFF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NEBUCHADNEZZAR</a:t>
            </a:r>
            <a:r>
              <a:rPr lang="en-US" sz="3200" i="1" dirty="0">
                <a:solidFill>
                  <a:srgbClr val="92D050"/>
                </a:solidFill>
                <a:latin typeface="Abadi" panose="020B0604020104020204" pitchFamily="34" charset="0"/>
                <a:cs typeface="Aharoni" panose="02010803020104030203" pitchFamily="2" charset="-79"/>
              </a:rPr>
              <a:t> </a:t>
            </a:r>
            <a:r>
              <a:rPr lang="en-US" sz="3200" i="1" dirty="0">
                <a:solidFill>
                  <a:srgbClr val="CCFF66"/>
                </a:solidFill>
                <a:latin typeface="Abadi" panose="020B0604020104020204" pitchFamily="34" charset="0"/>
                <a:cs typeface="Aharoni" panose="02010803020104030203" pitchFamily="2" charset="-79"/>
              </a:rPr>
              <a:t>(after the Biblical king), and the film’s Judas character is named </a:t>
            </a:r>
            <a:r>
              <a:rPr lang="en-US" sz="3200" b="1" i="1" u="sng" dirty="0">
                <a:solidFill>
                  <a:srgbClr val="FFFF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CYPHER</a:t>
            </a:r>
            <a:r>
              <a:rPr lang="en-US" sz="3200" i="1" dirty="0">
                <a:solidFill>
                  <a:srgbClr val="92D050"/>
                </a:solidFill>
                <a:latin typeface="Abadi" panose="020B0604020104020204" pitchFamily="34" charset="0"/>
                <a:cs typeface="Aharoni" panose="02010803020104030203" pitchFamily="2" charset="-79"/>
              </a:rPr>
              <a:t> </a:t>
            </a:r>
            <a:r>
              <a:rPr lang="en-US" sz="3200" i="1" dirty="0">
                <a:solidFill>
                  <a:srgbClr val="CCFF66"/>
                </a:solidFill>
                <a:latin typeface="Abadi" panose="020B0604020104020204" pitchFamily="34" charset="0"/>
                <a:cs typeface="Aharoni" panose="02010803020104030203" pitchFamily="2" charset="-79"/>
              </a:rPr>
              <a:t>in reference to the name </a:t>
            </a:r>
            <a:r>
              <a:rPr lang="en-US" sz="3200" b="1" i="1" u="sng" dirty="0">
                <a:solidFill>
                  <a:srgbClr val="FFFF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LUCIPHER</a:t>
            </a:r>
            <a:r>
              <a:rPr lang="en-US" sz="3200" i="1" dirty="0">
                <a:solidFill>
                  <a:srgbClr val="92D050"/>
                </a:solidFill>
                <a:latin typeface="Abadi" panose="020B0604020104020204" pitchFamily="34" charset="0"/>
                <a:cs typeface="Aharoni" panose="02010803020104030203" pitchFamily="2" charset="-79"/>
              </a:rPr>
              <a:t>.</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Did you catch that one?</a:t>
            </a:r>
          </a:p>
        </p:txBody>
      </p:sp>
    </p:spTree>
    <p:extLst>
      <p:ext uri="{BB962C8B-B14F-4D97-AF65-F5344CB8AC3E}">
        <p14:creationId xmlns:p14="http://schemas.microsoft.com/office/powerpoint/2010/main" val="10592900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CCC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5733960"/>
          </a:xfrm>
        </p:spPr>
        <p:style>
          <a:lnRef idx="2">
            <a:schemeClr val="accent6"/>
          </a:lnRef>
          <a:fillRef idx="1">
            <a:schemeClr val="lt1"/>
          </a:fillRef>
          <a:effectRef idx="0">
            <a:schemeClr val="accent6"/>
          </a:effectRef>
          <a:fontRef idx="minor">
            <a:schemeClr val="dk1"/>
          </a:fontRef>
        </p:style>
        <p:txBody>
          <a:bodyPr anchor="ctr">
            <a:normAutofit/>
          </a:bodyPr>
          <a:lstStyle/>
          <a:p>
            <a:pPr marL="514350" indent="-514350">
              <a:buFont typeface="+mj-lt"/>
              <a:buAutoNum type="arabicPeriod"/>
            </a:pPr>
            <a:r>
              <a:rPr lang="en-US" sz="3200" i="1" dirty="0">
                <a:latin typeface="Abadi" panose="020B0604020104020204" pitchFamily="34" charset="0"/>
                <a:cs typeface="Aharoni" panose="02010803020104030203" pitchFamily="2" charset="-79"/>
              </a:rPr>
              <a:t>The world’s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SMALLEST</a:t>
            </a:r>
            <a:r>
              <a:rPr lang="en-US" sz="3200" i="1" dirty="0">
                <a:latin typeface="Abadi" panose="020B0604020104020204" pitchFamily="34" charset="0"/>
                <a:cs typeface="Aharoni" panose="02010803020104030203" pitchFamily="2" charset="-79"/>
              </a:rPr>
              <a:t> bible can fit on the tip of a pen. Scientists etched the 1.2 million letters of the Old Testament on a tiny silicone disk, which they call the Nano Bible.”</a:t>
            </a:r>
          </a:p>
          <a:p>
            <a:pPr marL="514350" indent="-514350">
              <a:buFont typeface="+mj-lt"/>
              <a:buAutoNum type="arabicPeriod"/>
            </a:pPr>
            <a:r>
              <a:rPr lang="en-US" sz="3200" i="1" dirty="0">
                <a:latin typeface="Abadi" panose="020B0604020104020204" pitchFamily="34" charset="0"/>
                <a:cs typeface="Aharoni" panose="02010803020104030203" pitchFamily="2" charset="-79"/>
              </a:rPr>
              <a:t>The world’s </a:t>
            </a:r>
            <a:r>
              <a:rPr lang="en-US" sz="3200" b="1" i="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LARGEST</a:t>
            </a:r>
            <a:r>
              <a:rPr lang="en-US" sz="3200" i="1" dirty="0">
                <a:latin typeface="Abadi" panose="020B0604020104020204" pitchFamily="34" charset="0"/>
                <a:cs typeface="Aharoni" panose="02010803020104030203" pitchFamily="2" charset="-79"/>
              </a:rPr>
              <a:t> Bible weighs 1,094 pounds. Built by Louis </a:t>
            </a:r>
            <a:r>
              <a:rPr lang="en-US" sz="3200" i="1" dirty="0" err="1">
                <a:latin typeface="Abadi" panose="020B0604020104020204" pitchFamily="34" charset="0"/>
                <a:cs typeface="Aharoni" panose="02010803020104030203" pitchFamily="2" charset="-79"/>
              </a:rPr>
              <a:t>Waynai</a:t>
            </a:r>
            <a:r>
              <a:rPr lang="en-US" sz="3200" i="1" dirty="0">
                <a:latin typeface="Abadi" panose="020B0604020104020204" pitchFamily="34" charset="0"/>
                <a:cs typeface="Aharoni" panose="02010803020104030203" pitchFamily="2" charset="-79"/>
              </a:rPr>
              <a:t> in 1930, the book is 43.5 inches tall and a laid open width of 98 inches.</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Just what you need.</a:t>
            </a:r>
          </a:p>
        </p:txBody>
      </p:sp>
      <p:pic>
        <p:nvPicPr>
          <p:cNvPr id="5" name="Picture 4">
            <a:extLst>
              <a:ext uri="{FF2B5EF4-FFF2-40B4-BE49-F238E27FC236}">
                <a16:creationId xmlns:a16="http://schemas.microsoft.com/office/drawing/2014/main" id="{275AD36A-14F9-4AD4-9A6D-17FFDEE0769A}"/>
              </a:ext>
            </a:extLst>
          </p:cNvPr>
          <p:cNvPicPr>
            <a:picLocks noChangeAspect="1"/>
          </p:cNvPicPr>
          <p:nvPr/>
        </p:nvPicPr>
        <p:blipFill>
          <a:blip r:embed="rId3"/>
          <a:stretch>
            <a:fillRect/>
          </a:stretch>
        </p:blipFill>
        <p:spPr>
          <a:xfrm>
            <a:off x="0" y="-54170"/>
            <a:ext cx="5704935" cy="4336522"/>
          </a:xfrm>
          <a:prstGeom prst="rect">
            <a:avLst/>
          </a:prstGeom>
        </p:spPr>
      </p:pic>
      <p:pic>
        <p:nvPicPr>
          <p:cNvPr id="8" name="Picture 7">
            <a:extLst>
              <a:ext uri="{FF2B5EF4-FFF2-40B4-BE49-F238E27FC236}">
                <a16:creationId xmlns:a16="http://schemas.microsoft.com/office/drawing/2014/main" id="{7E75D890-031D-4097-9B97-37B7C08E84D5}"/>
              </a:ext>
            </a:extLst>
          </p:cNvPr>
          <p:cNvPicPr>
            <a:picLocks noChangeAspect="1"/>
          </p:cNvPicPr>
          <p:nvPr/>
        </p:nvPicPr>
        <p:blipFill>
          <a:blip r:embed="rId4"/>
          <a:stretch>
            <a:fillRect/>
          </a:stretch>
        </p:blipFill>
        <p:spPr>
          <a:xfrm>
            <a:off x="-17529" y="3267081"/>
            <a:ext cx="5699872" cy="3590919"/>
          </a:xfrm>
          <a:prstGeom prst="rect">
            <a:avLst/>
          </a:prstGeom>
        </p:spPr>
      </p:pic>
    </p:spTree>
    <p:extLst>
      <p:ext uri="{BB962C8B-B14F-4D97-AF65-F5344CB8AC3E}">
        <p14:creationId xmlns:p14="http://schemas.microsoft.com/office/powerpoint/2010/main" val="22003991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8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3000"/>
                                        <p:tgtEl>
                                          <p:spTgt spid="3">
                                            <p:txEl>
                                              <p:pRg st="1" end="1"/>
                                            </p:txEl>
                                          </p:spTgt>
                                        </p:tgtEl>
                                      </p:cBhvr>
                                    </p:animEffect>
                                    <p:anim calcmode="lin" valueType="num">
                                      <p:cBhvr>
                                        <p:cTn id="21"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952</TotalTime>
  <Words>1776</Words>
  <Application>Microsoft Office PowerPoint</Application>
  <PresentationFormat>Widescreen</PresentationFormat>
  <Paragraphs>155</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Abadi</vt:lpstr>
      <vt:lpstr>Aharoni</vt:lpstr>
      <vt:lpstr>Arial</vt:lpstr>
      <vt:lpstr>Arial Black</vt:lpstr>
      <vt:lpstr>Berlin Sans FB Demi</vt:lpstr>
      <vt:lpstr>Calibri</vt:lpstr>
      <vt:lpstr>Calibri Light</vt:lpstr>
      <vt:lpstr>Cinzel Black</vt:lpstr>
      <vt:lpstr>Office Theme</vt:lpstr>
      <vt:lpstr>BIBLE BASICS 101</vt:lpstr>
      <vt:lpstr>Essential FACTS</vt:lpstr>
      <vt:lpstr>So True</vt:lpstr>
      <vt:lpstr>Whoops…NOTeee</vt:lpstr>
      <vt:lpstr>Interesting Facts</vt:lpstr>
      <vt:lpstr>Interesting Facts</vt:lpstr>
      <vt:lpstr>Who Knew?</vt:lpstr>
      <vt:lpstr>Did you catch that one?</vt:lpstr>
      <vt:lpstr>Just what you need.</vt:lpstr>
      <vt:lpstr>Build Your Puzzle</vt:lpstr>
      <vt:lpstr>The Bible Puzzle</vt:lpstr>
      <vt:lpstr>The Bible Puzzle</vt:lpstr>
      <vt:lpstr>The Bible Contrast</vt:lpstr>
      <vt:lpstr>The Bible’s Purpose</vt:lpstr>
      <vt:lpstr>Communion &amp; Prayer</vt:lpstr>
      <vt:lpstr>Bible Study Help</vt:lpstr>
      <vt:lpstr>PowerPoint Presentation</vt:lpstr>
      <vt:lpstr>The Bible’s Purpose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BIBLE BASICS 101</dc:title>
  <dc:creator>Bob Highlands</dc:creator>
  <cp:lastModifiedBy>Bob Highlands</cp:lastModifiedBy>
  <cp:revision>25</cp:revision>
  <dcterms:created xsi:type="dcterms:W3CDTF">2021-08-26T22:52:06Z</dcterms:created>
  <dcterms:modified xsi:type="dcterms:W3CDTF">2021-09-02T23:07:30Z</dcterms:modified>
</cp:coreProperties>
</file>