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6" r:id="rId2"/>
    <p:sldId id="279" r:id="rId3"/>
    <p:sldId id="280" r:id="rId4"/>
    <p:sldId id="281" r:id="rId5"/>
    <p:sldId id="259" r:id="rId6"/>
    <p:sldId id="260" r:id="rId7"/>
    <p:sldId id="262" r:id="rId8"/>
    <p:sldId id="261" r:id="rId9"/>
    <p:sldId id="270" r:id="rId10"/>
    <p:sldId id="271" r:id="rId11"/>
    <p:sldId id="272" r:id="rId12"/>
    <p:sldId id="277" r:id="rId13"/>
    <p:sldId id="263" r:id="rId14"/>
    <p:sldId id="273" r:id="rId15"/>
    <p:sldId id="274" r:id="rId16"/>
    <p:sldId id="265" r:id="rId17"/>
    <p:sldId id="268" r:id="rId18"/>
    <p:sldId id="276" r:id="rId19"/>
    <p:sldId id="282" r:id="rId20"/>
    <p:sldId id="286" r:id="rId21"/>
    <p:sldId id="283" r:id="rId22"/>
  </p:sldIdLst>
  <p:sldSz cx="12192000" cy="6858000"/>
  <p:notesSz cx="7010400" cy="9296400"/>
  <p:embeddedFontLst>
    <p:embeddedFont>
      <p:font typeface="Aharoni" panose="02010803020104030203" pitchFamily="2" charset="-79"/>
      <p:bold r:id="rId24"/>
    </p:embeddedFont>
    <p:embeddedFont>
      <p:font typeface="Algerian" panose="04020705040A02060702" pitchFamily="82" charset="0"/>
      <p:regular r:id="rId25"/>
    </p:embeddedFont>
    <p:embeddedFont>
      <p:font typeface="Amasis MT Pro Black" panose="02040A04050005020304" pitchFamily="18" charset="0"/>
      <p:bold r:id="rId26"/>
      <p:boldItalic r:id="rId27"/>
    </p:embeddedFont>
    <p:embeddedFont>
      <p:font typeface="AR ESSENCE" panose="020B0604020202020204" charset="0"/>
      <p:regular r:id="rId28"/>
    </p:embeddedFont>
    <p:embeddedFont>
      <p:font typeface="Arial Black" panose="020B0A04020102020204" pitchFamily="34" charset="0"/>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229" autoAdjust="0"/>
    <p:restoredTop sz="49282" autoAdjust="0"/>
  </p:normalViewPr>
  <p:slideViewPr>
    <p:cSldViewPr showGuides="1">
      <p:cViewPr varScale="1">
        <p:scale>
          <a:sx n="51" d="100"/>
          <a:sy n="51" d="100"/>
        </p:scale>
        <p:origin x="78" y="486"/>
      </p:cViewPr>
      <p:guideLst>
        <p:guide orient="horz" pos="2160"/>
        <p:guide pos="3840"/>
      </p:guideLst>
    </p:cSldViewPr>
  </p:slid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CC03CA4-A3FB-4D33-880B-974A4F85524D}" type="datetimeFigureOut">
              <a:rPr lang="en-US" smtClean="0"/>
              <a:t>8/21/2026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D32D8FA-AFE8-4374-B913-72549FD2256E}" type="slidenum">
              <a:rPr lang="en-US" smtClean="0"/>
              <a:t>‹#›</a:t>
            </a:fld>
            <a:endParaRPr lang="en-US"/>
          </a:p>
        </p:txBody>
      </p:sp>
    </p:spTree>
    <p:extLst>
      <p:ext uri="{BB962C8B-B14F-4D97-AF65-F5344CB8AC3E}">
        <p14:creationId xmlns:p14="http://schemas.microsoft.com/office/powerpoint/2010/main" val="4211640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r>
              <a:rPr lang="en-US" dirty="0"/>
              <a:t>When is Jesus coming back? What will be the signs of his return? What if I told you there were only two signs of the return of Jesus, and that I can guarantee no one can figure them out to set an accurate date? NOW, I can hear all the armchair end-of-time quarterbacks who heard a message somewhere that said, well, what was it? Then they start to list all the bad things that will precede the end of time and tell me we are there now, or at least we are getting really close.</a:t>
            </a:r>
          </a:p>
          <a:p>
            <a:endParaRPr lang="en-US" dirty="0"/>
          </a:p>
          <a:p>
            <a:r>
              <a:rPr lang="en-US" dirty="0"/>
              <a:t>The first recorded record of the end of time is from 66-70 A.D. A guy named </a:t>
            </a:r>
            <a:r>
              <a:rPr lang="it-IT" dirty="0"/>
              <a:t>Simon bar Giora of the  Jewish Essenes. They had rebelled against the Romans, and things were really bad. Jerusalem was surrounded by the general Titus. Parents were eating their babies, and anyone who tried to leave the city was killed by the Jews who believed everyone had to stay if the Messiah was going to come back and save them. WRONG. </a:t>
            </a:r>
            <a:r>
              <a:rPr lang="en-US" dirty="0"/>
              <a:t>It was the end of Jerusalem and the Jewish temple,</a:t>
            </a:r>
            <a:r>
              <a:rPr lang="it-IT" dirty="0"/>
              <a:t> but the world went on. It has been tied to festivals and calendar dates like the year Y1K and Y2K. Remember when Y2K was going to be the end of everything. All computers would stop</a:t>
            </a:r>
            <a:r>
              <a:rPr lang="en-US" dirty="0"/>
              <a:t>, and we would be dropped from the digital</a:t>
            </a:r>
            <a:r>
              <a:rPr lang="it-IT" dirty="0"/>
              <a:t> age? </a:t>
            </a:r>
          </a:p>
          <a:p>
            <a:endParaRPr lang="it-IT" dirty="0"/>
          </a:p>
          <a:p>
            <a:r>
              <a:rPr lang="it-IT" dirty="0"/>
              <a:t>It is also tied to calamities. Remember when the black death was wiping out Europe, and everyone thought it was the end of the age? Some have suggested the COVID-19 virus is a sign that the end is near.</a:t>
            </a:r>
          </a:p>
          <a:p>
            <a:endParaRPr lang="it-IT" dirty="0"/>
          </a:p>
          <a:p>
            <a:r>
              <a:rPr lang="it-IT" dirty="0"/>
              <a:t>Of course</a:t>
            </a:r>
            <a:r>
              <a:rPr lang="en-US" dirty="0"/>
              <a:t>, on 1 February 1524, a group of astrologers in London predicted the world would end in a flood starting in London, based on calculations made the previous June. Twenty thousand Londoners left their homes and headed for higher ground in anticipation.</a:t>
            </a:r>
          </a:p>
          <a:p>
            <a:endParaRPr lang="en-US" dirty="0"/>
          </a:p>
          <a:p>
            <a:r>
              <a:rPr lang="en-US" dirty="0"/>
              <a:t>1 February 1624: The same astrologers who predicted the deluge of 1 February 1524 recalculated the date to 100 years later after their first prophecy failed.  It is always good to predict something to happen after you die; that way, no one will know if you were wrong.</a:t>
            </a:r>
          </a:p>
          <a:p>
            <a:endParaRPr lang="en-US" dirty="0"/>
          </a:p>
          <a:p>
            <a:r>
              <a:rPr lang="en-US" dirty="0"/>
              <a:t>Christopher Columbus claimed that the world was created in 5343 BCE and would last 7000 years. Assuming no year zero, that means the end would come in 1658.</a:t>
            </a:r>
          </a:p>
          <a:p>
            <a:endParaRPr lang="en-US" dirty="0"/>
          </a:p>
          <a:p>
            <a:r>
              <a:rPr lang="en-US" dirty="0"/>
              <a:t>Jumping forward, you could follow the predictions of Hal Lindsey. In his book “The Late Great Planet Earth,” written in the mid-1970s, he predicted that the world would end sometime before Dec. 31, 1988. He cited a host of world events — nuclear war, the communist threat, and the restoration of Israel — as reasons the end times were upon mankind. His later books, though less specific, suggested that believers not plan on being on Earth past the 1980s  — then the 1990s and, of course, the 2000s.  (http://content.time.com/time/specials/packages/article/0,28804,2072678_2072683_2072696,00.html  accessed Aug 20, 2020) </a:t>
            </a:r>
          </a:p>
          <a:p>
            <a:r>
              <a:rPr lang="en-US" dirty="0"/>
              <a:t>Hal Lindsey saw the creation of the nation of Israel in 1948 as the key modern prophetic event. Stating that a generation or 40 years and Jesus would come back. When that failed he just started moving the date back until He moved Jesus’ return to a time after his death. Hal Lindsey passed away in 2024, and Jesus had not returned. </a:t>
            </a:r>
          </a:p>
          <a:p>
            <a:endParaRPr lang="en-US" dirty="0"/>
          </a:p>
          <a:p>
            <a:r>
              <a:rPr lang="en-US" dirty="0"/>
              <a:t>Then there is Harold Camping, who predicted the end of the world 7 different times. In 2011, he did it twice, and people still followed and believed him. To his credit, he finally admitted he was wrong and that Jesus was right about no man knowing. </a:t>
            </a:r>
          </a:p>
          <a:p>
            <a:endParaRPr lang="en-US" dirty="0"/>
          </a:p>
          <a:p>
            <a:r>
              <a:rPr lang="en-US" dirty="0"/>
              <a:t>This week and next week I will remove the mystery and tell you all you need to know about the end of time and what it takes to get ready.</a:t>
            </a:r>
          </a:p>
          <a:p>
            <a:endParaRPr lang="en-US" dirty="0"/>
          </a:p>
          <a:p>
            <a:r>
              <a:rPr lang="en-US" dirty="0"/>
              <a:t>First, a brief conversation between Jesus and his disciples.</a:t>
            </a:r>
          </a:p>
          <a:p>
            <a:endParaRPr lang="en-US" dirty="0"/>
          </a:p>
        </p:txBody>
      </p:sp>
      <p:sp>
        <p:nvSpPr>
          <p:cNvPr id="4" name="Slide Number Placeholder 3"/>
          <p:cNvSpPr>
            <a:spLocks noGrp="1"/>
          </p:cNvSpPr>
          <p:nvPr>
            <p:ph type="sldNum" sz="quarter" idx="10"/>
          </p:nvPr>
        </p:nvSpPr>
        <p:spPr/>
        <p:txBody>
          <a:bodyPr/>
          <a:lstStyle/>
          <a:p>
            <a:fld id="{BD32D8FA-AFE8-4374-B913-72549FD2256E}" type="slidenum">
              <a:rPr lang="en-US" smtClean="0"/>
              <a:t>1</a:t>
            </a:fld>
            <a:endParaRPr lang="en-US"/>
          </a:p>
        </p:txBody>
      </p:sp>
    </p:spTree>
    <p:extLst>
      <p:ext uri="{BB962C8B-B14F-4D97-AF65-F5344CB8AC3E}">
        <p14:creationId xmlns:p14="http://schemas.microsoft.com/office/powerpoint/2010/main" val="2118536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r>
              <a:rPr lang="en-US" dirty="0"/>
              <a:t>The first rule of understanding the Holy Scriptures is this:</a:t>
            </a:r>
          </a:p>
          <a:p>
            <a:r>
              <a:rPr lang="en-US" dirty="0"/>
              <a:t>SCRIPTURE</a:t>
            </a:r>
            <a:r>
              <a:rPr lang="en-US" baseline="0" dirty="0"/>
              <a:t> INTREPRETS SCRIPTURE.</a:t>
            </a:r>
          </a:p>
          <a:p>
            <a:r>
              <a:rPr lang="en-US" baseline="0" dirty="0"/>
              <a:t>So this is how it works.</a:t>
            </a:r>
          </a:p>
          <a:p>
            <a:endParaRPr lang="en-US" dirty="0"/>
          </a:p>
          <a:p>
            <a:r>
              <a:rPr lang="en-US" dirty="0"/>
              <a:t>Colossians was written around 60 A.D.</a:t>
            </a:r>
          </a:p>
          <a:p>
            <a:endParaRPr lang="en-US" dirty="0"/>
          </a:p>
          <a:p>
            <a:r>
              <a:rPr lang="en-US" dirty="0"/>
              <a:t>There are still</a:t>
            </a:r>
            <a:r>
              <a:rPr lang="en-US" baseline="0" dirty="0"/>
              <a:t> other things he warned about.</a:t>
            </a:r>
          </a:p>
          <a:p>
            <a:r>
              <a:rPr lang="en-US" baseline="0" dirty="0"/>
              <a:t>Jerusalem surrounded by armies.</a:t>
            </a:r>
          </a:p>
          <a:p>
            <a:r>
              <a:rPr lang="en-US" baseline="0" dirty="0"/>
              <a:t>Head for the hills don’t go in to get anything if you want to survive the attack.</a:t>
            </a:r>
          </a:p>
          <a:p>
            <a:r>
              <a:rPr lang="en-US" baseline="0" dirty="0"/>
              <a:t>He told them to pray it was not in winter</a:t>
            </a:r>
            <a:endParaRPr lang="en-US" dirty="0"/>
          </a:p>
        </p:txBody>
      </p:sp>
      <p:sp>
        <p:nvSpPr>
          <p:cNvPr id="4" name="Slide Number Placeholder 3"/>
          <p:cNvSpPr>
            <a:spLocks noGrp="1"/>
          </p:cNvSpPr>
          <p:nvPr>
            <p:ph type="sldNum" sz="quarter" idx="10"/>
          </p:nvPr>
        </p:nvSpPr>
        <p:spPr/>
        <p:txBody>
          <a:bodyPr/>
          <a:lstStyle/>
          <a:p>
            <a:fld id="{BD32D8FA-AFE8-4374-B913-72549FD2256E}" type="slidenum">
              <a:rPr lang="en-US" smtClean="0"/>
              <a:t>10</a:t>
            </a:fld>
            <a:endParaRPr lang="en-US"/>
          </a:p>
        </p:txBody>
      </p:sp>
    </p:spTree>
    <p:extLst>
      <p:ext uri="{BB962C8B-B14F-4D97-AF65-F5344CB8AC3E}">
        <p14:creationId xmlns:p14="http://schemas.microsoft.com/office/powerpoint/2010/main" val="100684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r>
              <a:rPr lang="en-US" dirty="0"/>
              <a:t>"But in saying that, you testify against yourselves that </a:t>
            </a:r>
            <a:r>
              <a:rPr lang="en-US" b="1" dirty="0"/>
              <a:t>you are indeed the descendants of those who murdered the prophets. [32]</a:t>
            </a:r>
            <a:r>
              <a:rPr lang="en-US" b="1" u="sng" dirty="0">
                <a:solidFill>
                  <a:srgbClr val="C00000"/>
                </a:solidFill>
              </a:rPr>
              <a:t> Go ahead and finish what your ancestors started</a:t>
            </a:r>
            <a:r>
              <a:rPr lang="en-US" b="1" dirty="0"/>
              <a:t>. [33] Snakes! Sons of vipers! How will you escape the judgment of hell? </a:t>
            </a:r>
            <a:r>
              <a:rPr lang="en-US" dirty="0"/>
              <a:t>Matthew 23.31-33</a:t>
            </a:r>
          </a:p>
          <a:p>
            <a:endParaRPr lang="en-US" dirty="0"/>
          </a:p>
          <a:p>
            <a:r>
              <a:rPr lang="en-US" dirty="0"/>
              <a:t>He completes this section by saying </a:t>
            </a:r>
            <a:r>
              <a:rPr lang="en-US" b="1" u="sng" dirty="0"/>
              <a:t>“I tell you the truth, this judgment will fall on this very generation</a:t>
            </a:r>
            <a:r>
              <a:rPr lang="en-US" dirty="0"/>
              <a:t>.” Matthew 23.36</a:t>
            </a:r>
          </a:p>
          <a:p>
            <a:endParaRPr lang="en-US" dirty="0"/>
          </a:p>
          <a:p>
            <a:r>
              <a:rPr lang="en-US" dirty="0"/>
              <a:t>Here we have prophecy and </a:t>
            </a:r>
            <a:r>
              <a:rPr lang="en-US"/>
              <a:t>fulfillment. </a:t>
            </a:r>
            <a:endParaRPr lang="en-US" dirty="0"/>
          </a:p>
          <a:p>
            <a:endParaRPr lang="en-US" dirty="0"/>
          </a:p>
        </p:txBody>
      </p:sp>
      <p:sp>
        <p:nvSpPr>
          <p:cNvPr id="4" name="Slide Number Placeholder 3"/>
          <p:cNvSpPr>
            <a:spLocks noGrp="1"/>
          </p:cNvSpPr>
          <p:nvPr>
            <p:ph type="sldNum" sz="quarter" idx="10"/>
          </p:nvPr>
        </p:nvSpPr>
        <p:spPr/>
        <p:txBody>
          <a:bodyPr/>
          <a:lstStyle/>
          <a:p>
            <a:fld id="{BD32D8FA-AFE8-4374-B913-72549FD2256E}" type="slidenum">
              <a:rPr lang="en-US" smtClean="0"/>
              <a:t>11</a:t>
            </a:fld>
            <a:endParaRPr lang="en-US"/>
          </a:p>
        </p:txBody>
      </p:sp>
    </p:spTree>
    <p:extLst>
      <p:ext uri="{BB962C8B-B14F-4D97-AF65-F5344CB8AC3E}">
        <p14:creationId xmlns:p14="http://schemas.microsoft.com/office/powerpoint/2010/main" val="100684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r>
              <a:rPr lang="en-US" dirty="0"/>
              <a:t>It does not mean age or nation or anything like that. It means</a:t>
            </a:r>
            <a:r>
              <a:rPr lang="en-US" baseline="0" dirty="0"/>
              <a:t> generation.</a:t>
            </a:r>
          </a:p>
          <a:p>
            <a:endParaRPr lang="en-US" baseline="0" dirty="0"/>
          </a:p>
          <a:p>
            <a:r>
              <a:rPr lang="en-US" baseline="0" dirty="0"/>
              <a:t>It is the same word Jesus used to condemn the people for their lack of faith in Luke 11</a:t>
            </a:r>
          </a:p>
          <a:p>
            <a:r>
              <a:rPr lang="en-US" baseline="0" dirty="0"/>
              <a:t>“As the crowd pressed in on Jesus, he said, "This evil </a:t>
            </a:r>
            <a:r>
              <a:rPr lang="en-US" b="1" baseline="0" dirty="0"/>
              <a:t>generation</a:t>
            </a:r>
            <a:r>
              <a:rPr lang="en-US" baseline="0" dirty="0"/>
              <a:t> keeps asking me to show them a miraculous sign. But the only sign I will give them is the sign of Jonah. [30] What happened to him was a sign to the people of Nineveh that God had sent him. What happens to the Son of Man* will be a sign to </a:t>
            </a:r>
            <a:r>
              <a:rPr lang="en-US" b="1" baseline="0" dirty="0"/>
              <a:t>these people </a:t>
            </a:r>
            <a:r>
              <a:rPr lang="en-US" baseline="0" dirty="0"/>
              <a:t>that he was sent by God.</a:t>
            </a:r>
          </a:p>
          <a:p>
            <a:r>
              <a:rPr lang="en-US" baseline="0" dirty="0"/>
              <a:t>[31] "The queen of Sheba* will stand up against this </a:t>
            </a:r>
            <a:r>
              <a:rPr lang="en-US" b="1" baseline="0" dirty="0"/>
              <a:t>generation</a:t>
            </a:r>
            <a:r>
              <a:rPr lang="en-US" baseline="0" dirty="0"/>
              <a:t> on judgment day and condemn it, for she came from a distant land to hear the wisdom of Solomon. Now someone greater than Solomon is here–but you refuse to listen. [32] The people of Nineveh will also stand up against this </a:t>
            </a:r>
            <a:r>
              <a:rPr lang="en-US" b="1" baseline="0" dirty="0"/>
              <a:t>generation</a:t>
            </a:r>
            <a:r>
              <a:rPr lang="en-US" baseline="0" dirty="0"/>
              <a:t> on judgment day and condemn it, for they repented of their sins at the preaching of Jonah. Now someone greater than Jonah is here–but you refuse to repent.”</a:t>
            </a:r>
          </a:p>
          <a:p>
            <a:endParaRPr lang="en-US" dirty="0"/>
          </a:p>
        </p:txBody>
      </p:sp>
      <p:sp>
        <p:nvSpPr>
          <p:cNvPr id="4" name="Slide Number Placeholder 3"/>
          <p:cNvSpPr>
            <a:spLocks noGrp="1"/>
          </p:cNvSpPr>
          <p:nvPr>
            <p:ph type="sldNum" sz="quarter" idx="10"/>
          </p:nvPr>
        </p:nvSpPr>
        <p:spPr/>
        <p:txBody>
          <a:bodyPr/>
          <a:lstStyle/>
          <a:p>
            <a:fld id="{BD32D8FA-AFE8-4374-B913-72549FD2256E}"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00684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r>
              <a:rPr lang="en-US" dirty="0" err="1"/>
              <a:t>Anquets</a:t>
            </a:r>
            <a:r>
              <a:rPr lang="en-US" dirty="0"/>
              <a:t> is too fine a word to describe. The two words are Eating and drinking. Everyday, mundane life goes on.</a:t>
            </a:r>
          </a:p>
        </p:txBody>
      </p:sp>
      <p:sp>
        <p:nvSpPr>
          <p:cNvPr id="4" name="Slide Number Placeholder 3"/>
          <p:cNvSpPr>
            <a:spLocks noGrp="1"/>
          </p:cNvSpPr>
          <p:nvPr>
            <p:ph type="sldNum" sz="quarter" idx="10"/>
          </p:nvPr>
        </p:nvSpPr>
        <p:spPr/>
        <p:txBody>
          <a:bodyPr/>
          <a:lstStyle/>
          <a:p>
            <a:fld id="{BD32D8FA-AFE8-4374-B913-72549FD2256E}" type="slidenum">
              <a:rPr lang="en-US" smtClean="0"/>
              <a:t>13</a:t>
            </a:fld>
            <a:endParaRPr lang="en-US"/>
          </a:p>
        </p:txBody>
      </p:sp>
    </p:spTree>
    <p:extLst>
      <p:ext uri="{BB962C8B-B14F-4D97-AF65-F5344CB8AC3E}">
        <p14:creationId xmlns:p14="http://schemas.microsoft.com/office/powerpoint/2010/main" val="3238230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32D8FA-AFE8-4374-B913-72549FD2256E}" type="slidenum">
              <a:rPr lang="en-US" smtClean="0"/>
              <a:t>14</a:t>
            </a:fld>
            <a:endParaRPr lang="en-US"/>
          </a:p>
        </p:txBody>
      </p:sp>
    </p:spTree>
    <p:extLst>
      <p:ext uri="{BB962C8B-B14F-4D97-AF65-F5344CB8AC3E}">
        <p14:creationId xmlns:p14="http://schemas.microsoft.com/office/powerpoint/2010/main" val="100684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r>
              <a:rPr lang="en-US" dirty="0"/>
              <a:t>"And the world will be as it was in the days of Lot. People went about their daily business–eating and drinking, buying and selling, farming and building– until the morning Lot left Sodom. Then fire and burning sulfur rained down from heaven and destroyed them all. Yes, it will be 'business as usual' right up to the day when the Son of Man is revealed.  Luke 17.28-30</a:t>
            </a:r>
          </a:p>
        </p:txBody>
      </p:sp>
      <p:sp>
        <p:nvSpPr>
          <p:cNvPr id="4" name="Slide Number Placeholder 3"/>
          <p:cNvSpPr>
            <a:spLocks noGrp="1"/>
          </p:cNvSpPr>
          <p:nvPr>
            <p:ph type="sldNum" sz="quarter" idx="10"/>
          </p:nvPr>
        </p:nvSpPr>
        <p:spPr/>
        <p:txBody>
          <a:bodyPr/>
          <a:lstStyle/>
          <a:p>
            <a:fld id="{BD32D8FA-AFE8-4374-B913-72549FD2256E}" type="slidenum">
              <a:rPr lang="en-US" smtClean="0"/>
              <a:t>15</a:t>
            </a:fld>
            <a:endParaRPr lang="en-US"/>
          </a:p>
        </p:txBody>
      </p:sp>
    </p:spTree>
    <p:extLst>
      <p:ext uri="{BB962C8B-B14F-4D97-AF65-F5344CB8AC3E}">
        <p14:creationId xmlns:p14="http://schemas.microsoft.com/office/powerpoint/2010/main" val="100684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32D8FA-AFE8-4374-B913-72549FD2256E}" type="slidenum">
              <a:rPr lang="en-US" smtClean="0"/>
              <a:t>16</a:t>
            </a:fld>
            <a:endParaRPr lang="en-US"/>
          </a:p>
        </p:txBody>
      </p:sp>
    </p:spTree>
    <p:extLst>
      <p:ext uri="{BB962C8B-B14F-4D97-AF65-F5344CB8AC3E}">
        <p14:creationId xmlns:p14="http://schemas.microsoft.com/office/powerpoint/2010/main" val="8784876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32D8FA-AFE8-4374-B913-72549FD2256E}" type="slidenum">
              <a:rPr lang="en-US" smtClean="0"/>
              <a:t>17</a:t>
            </a:fld>
            <a:endParaRPr lang="en-US"/>
          </a:p>
        </p:txBody>
      </p:sp>
    </p:spTree>
    <p:extLst>
      <p:ext uri="{BB962C8B-B14F-4D97-AF65-F5344CB8AC3E}">
        <p14:creationId xmlns:p14="http://schemas.microsoft.com/office/powerpoint/2010/main" val="2825025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r>
              <a:rPr lang="en-US" dirty="0"/>
              <a:t>2 Peter 3.15 “And remember, our Lord's patience gives people time to be saved.” </a:t>
            </a:r>
          </a:p>
          <a:p>
            <a:endParaRPr lang="en-US" dirty="0"/>
          </a:p>
          <a:p>
            <a:endParaRPr lang="en-US" dirty="0"/>
          </a:p>
          <a:p>
            <a:r>
              <a:rPr lang="en-US" dirty="0"/>
              <a:t>Jerusalem has been destroyed; the</a:t>
            </a:r>
            <a:r>
              <a:rPr lang="en-US" baseline="0" dirty="0"/>
              <a:t> last two questions are linked together. ARE YOU READY?</a:t>
            </a:r>
            <a:endParaRPr lang="en-US" dirty="0"/>
          </a:p>
        </p:txBody>
      </p:sp>
      <p:sp>
        <p:nvSpPr>
          <p:cNvPr id="4" name="Slide Number Placeholder 3"/>
          <p:cNvSpPr>
            <a:spLocks noGrp="1"/>
          </p:cNvSpPr>
          <p:nvPr>
            <p:ph type="sldNum" sz="quarter" idx="10"/>
          </p:nvPr>
        </p:nvSpPr>
        <p:spPr/>
        <p:txBody>
          <a:bodyPr/>
          <a:lstStyle/>
          <a:p>
            <a:fld id="{BD32D8FA-AFE8-4374-B913-72549FD2256E}" type="slidenum">
              <a:rPr lang="en-US" smtClean="0"/>
              <a:t>18</a:t>
            </a:fld>
            <a:endParaRPr lang="en-US"/>
          </a:p>
        </p:txBody>
      </p:sp>
    </p:spTree>
    <p:extLst>
      <p:ext uri="{BB962C8B-B14F-4D97-AF65-F5344CB8AC3E}">
        <p14:creationId xmlns:p14="http://schemas.microsoft.com/office/powerpoint/2010/main" val="2371883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32D8FA-AFE8-4374-B913-72549FD2256E}" type="slidenum">
              <a:rPr lang="en-US" smtClean="0"/>
              <a:t>19</a:t>
            </a:fld>
            <a:endParaRPr lang="en-US"/>
          </a:p>
        </p:txBody>
      </p:sp>
    </p:spTree>
    <p:extLst>
      <p:ext uri="{BB962C8B-B14F-4D97-AF65-F5344CB8AC3E}">
        <p14:creationId xmlns:p14="http://schemas.microsoft.com/office/powerpoint/2010/main" val="3861490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32D8FA-AFE8-4374-B913-72549FD225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075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32D8FA-AFE8-4374-B913-72549FD225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6345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32D8FA-AFE8-4374-B913-72549FD225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9349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r>
              <a:rPr lang="en-US" dirty="0"/>
              <a:t>There is a group formed in 1987 to build a new physical Temple in Jerusalem. It is supported by Orthodox Jews and Millennial Christians. </a:t>
            </a:r>
          </a:p>
          <a:p>
            <a:endParaRPr lang="en-US" dirty="0"/>
          </a:p>
          <a:p>
            <a:r>
              <a:rPr lang="en-US" dirty="0"/>
              <a:t>Ready for this? According to some THE End of the world is said to follow the construction of a third Jewish Holy Temple in Jerusalem, which according to some, will be a prophetic sign of the biblical apocalypse.  I found this information right beside the article that was titled Alien news: Hunter spots 'HUMAN-size foot' in NASA photos of Mars - 'This has to be real’</a:t>
            </a:r>
          </a:p>
          <a:p>
            <a:endParaRPr lang="en-US" dirty="0"/>
          </a:p>
          <a:p>
            <a:r>
              <a:rPr lang="en-US" dirty="0"/>
              <a:t>Listen to me.</a:t>
            </a:r>
          </a:p>
          <a:p>
            <a:r>
              <a:rPr lang="en-US" dirty="0"/>
              <a:t>The Third temple is JESUS. The Bible says so. In the spiritual Kingdom of God/Heaven Jesus is the temple.</a:t>
            </a:r>
          </a:p>
          <a:p>
            <a:r>
              <a:rPr lang="en-US" dirty="0"/>
              <a:t>If someone says something about it being built in Jerusalem, walk away slowly., but don’t look into their eyes. Don’t panic them into breaking out their charts and predictions.  If a preacher is teaching or preaching the 3</a:t>
            </a:r>
            <a:r>
              <a:rPr lang="en-US" baseline="30000" dirty="0"/>
              <a:t>rd</a:t>
            </a:r>
            <a:r>
              <a:rPr lang="en-US" dirty="0"/>
              <a:t> temple is needed for Jesus return or Kingdom, FIND ANOTHER CHURCH – FAST.</a:t>
            </a:r>
          </a:p>
        </p:txBody>
      </p:sp>
      <p:sp>
        <p:nvSpPr>
          <p:cNvPr id="4" name="Slide Number Placeholder 3"/>
          <p:cNvSpPr>
            <a:spLocks noGrp="1"/>
          </p:cNvSpPr>
          <p:nvPr>
            <p:ph type="sldNum" sz="quarter" idx="10"/>
          </p:nvPr>
        </p:nvSpPr>
        <p:spPr/>
        <p:txBody>
          <a:bodyPr/>
          <a:lstStyle/>
          <a:p>
            <a:fld id="{BD32D8FA-AFE8-4374-B913-72549FD2256E}" type="slidenum">
              <a:rPr lang="en-US" smtClean="0"/>
              <a:t>5</a:t>
            </a:fld>
            <a:endParaRPr lang="en-US"/>
          </a:p>
        </p:txBody>
      </p:sp>
    </p:spTree>
    <p:extLst>
      <p:ext uri="{BB962C8B-B14F-4D97-AF65-F5344CB8AC3E}">
        <p14:creationId xmlns:p14="http://schemas.microsoft.com/office/powerpoint/2010/main" val="97198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32D8FA-AFE8-4374-B913-72549FD2256E}" type="slidenum">
              <a:rPr lang="en-US" smtClean="0"/>
              <a:t>6</a:t>
            </a:fld>
            <a:endParaRPr lang="en-US"/>
          </a:p>
        </p:txBody>
      </p:sp>
    </p:spTree>
    <p:extLst>
      <p:ext uri="{BB962C8B-B14F-4D97-AF65-F5344CB8AC3E}">
        <p14:creationId xmlns:p14="http://schemas.microsoft.com/office/powerpoint/2010/main" val="3439287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I need a moment to talk about parallel texts or synoptic gospels. The synoptic gospels mean they share a common view of the life of Jesus. These are Matthew, Mark, and Luke. They describe events from the life of Jesus. They are similar, sometimes exactly the same. At other times, they differ in details or include more information. That is what happens here.</a:t>
            </a:r>
          </a:p>
          <a:p>
            <a:endParaRPr lang="en-US" dirty="0"/>
          </a:p>
        </p:txBody>
      </p:sp>
      <p:sp>
        <p:nvSpPr>
          <p:cNvPr id="4" name="Slide Number Placeholder 3"/>
          <p:cNvSpPr>
            <a:spLocks noGrp="1"/>
          </p:cNvSpPr>
          <p:nvPr>
            <p:ph type="sldNum" sz="quarter" idx="10"/>
          </p:nvPr>
        </p:nvSpPr>
        <p:spPr/>
        <p:txBody>
          <a:bodyPr/>
          <a:lstStyle/>
          <a:p>
            <a:fld id="{BD32D8FA-AFE8-4374-B913-72549FD2256E}" type="slidenum">
              <a:rPr lang="en-US" smtClean="0"/>
              <a:t>7</a:t>
            </a:fld>
            <a:endParaRPr lang="en-US"/>
          </a:p>
        </p:txBody>
      </p:sp>
    </p:spTree>
    <p:extLst>
      <p:ext uri="{BB962C8B-B14F-4D97-AF65-F5344CB8AC3E}">
        <p14:creationId xmlns:p14="http://schemas.microsoft.com/office/powerpoint/2010/main" val="2163909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32D8FA-AFE8-4374-B913-72549FD2256E}" type="slidenum">
              <a:rPr lang="en-US" smtClean="0"/>
              <a:t>8</a:t>
            </a:fld>
            <a:endParaRPr lang="en-US"/>
          </a:p>
        </p:txBody>
      </p:sp>
    </p:spTree>
    <p:extLst>
      <p:ext uri="{BB962C8B-B14F-4D97-AF65-F5344CB8AC3E}">
        <p14:creationId xmlns:p14="http://schemas.microsoft.com/office/powerpoint/2010/main" val="2250324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32D8FA-AFE8-4374-B913-72549FD2256E}" type="slidenum">
              <a:rPr lang="en-US" smtClean="0"/>
              <a:t>9</a:t>
            </a:fld>
            <a:endParaRPr lang="en-US"/>
          </a:p>
        </p:txBody>
      </p:sp>
    </p:spTree>
    <p:extLst>
      <p:ext uri="{BB962C8B-B14F-4D97-AF65-F5344CB8AC3E}">
        <p14:creationId xmlns:p14="http://schemas.microsoft.com/office/powerpoint/2010/main" val="85419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157BC52-4BC6-45C0-9212-F1123653D1A8}"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27733736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57BC52-4BC6-45C0-9212-F1123653D1A8}"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28696030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57BC52-4BC6-45C0-9212-F1123653D1A8}"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41284939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57BC52-4BC6-45C0-9212-F1123653D1A8}"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29378605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57BC52-4BC6-45C0-9212-F1123653D1A8}"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13490782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57BC52-4BC6-45C0-9212-F1123653D1A8}"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9679238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57BC52-4BC6-45C0-9212-F1123653D1A8}" type="datetimeFigureOut">
              <a:rPr lang="en-US" smtClean="0"/>
              <a:t>8/21/2026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446269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57BC52-4BC6-45C0-9212-F1123653D1A8}" type="datetimeFigureOut">
              <a:rPr lang="en-US" smtClean="0"/>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5915664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57BC52-4BC6-45C0-9212-F1123653D1A8}" type="datetimeFigureOut">
              <a:rPr lang="en-US" smtClean="0"/>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6833131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57BC52-4BC6-45C0-9212-F1123653D1A8}"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7304257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57BC52-4BC6-45C0-9212-F1123653D1A8}"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8B89E1-EBA1-4B62-9C4D-C0CB7758BA45}" type="slidenum">
              <a:rPr lang="en-US" smtClean="0"/>
              <a:t>‹#›</a:t>
            </a:fld>
            <a:endParaRPr lang="en-US"/>
          </a:p>
        </p:txBody>
      </p:sp>
    </p:spTree>
    <p:extLst>
      <p:ext uri="{BB962C8B-B14F-4D97-AF65-F5344CB8AC3E}">
        <p14:creationId xmlns:p14="http://schemas.microsoft.com/office/powerpoint/2010/main" val="23629875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57BC52-4BC6-45C0-9212-F1123653D1A8}" type="datetimeFigureOut">
              <a:rPr lang="en-US" smtClean="0"/>
              <a:t>8/21/2026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8B89E1-EBA1-4B62-9C4D-C0CB7758BA45}" type="slidenum">
              <a:rPr lang="en-US" smtClean="0"/>
              <a:t>‹#›</a:t>
            </a:fld>
            <a:endParaRPr lang="en-US"/>
          </a:p>
        </p:txBody>
      </p:sp>
    </p:spTree>
    <p:extLst>
      <p:ext uri="{BB962C8B-B14F-4D97-AF65-F5344CB8AC3E}">
        <p14:creationId xmlns:p14="http://schemas.microsoft.com/office/powerpoint/2010/main" val="3628636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6EFB230-D088-AFC9-64C1-1E081C621D57}"/>
              </a:ext>
            </a:extLst>
          </p:cNvPr>
          <p:cNvSpPr/>
          <p:nvPr/>
        </p:nvSpPr>
        <p:spPr>
          <a:xfrm>
            <a:off x="0" y="0"/>
            <a:ext cx="12192000" cy="6858000"/>
          </a:xfrm>
          <a:prstGeom prst="rect">
            <a:avLst/>
          </a:prstGeom>
          <a:solidFill>
            <a:schemeClr val="bg1"/>
          </a:solid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6141"/>
          <a:stretch/>
        </p:blipFill>
        <p:spPr bwMode="auto">
          <a:xfrm>
            <a:off x="3168146" y="1578520"/>
            <a:ext cx="5712695" cy="521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342900" y="0"/>
            <a:ext cx="11506200" cy="4243295"/>
          </a:xfrm>
        </p:spPr>
        <p:txBody>
          <a:bodyPr>
            <a:normAutofit/>
          </a:bodyPr>
          <a:lstStyle/>
          <a:p>
            <a:r>
              <a:rPr lang="en-US" sz="7300" dirty="0">
                <a:latin typeface="Algerian" panose="04020705040A02060702" pitchFamily="82" charset="0"/>
              </a:rPr>
              <a:t>Signs of the END of TIME</a:t>
            </a:r>
            <a:br>
              <a:rPr lang="en-US" sz="8900" dirty="0">
                <a:latin typeface="Algerian" panose="04020705040A02060702" pitchFamily="82" charset="0"/>
              </a:rPr>
            </a:br>
            <a:r>
              <a:rPr lang="en-US" sz="9600" dirty="0">
                <a:solidFill>
                  <a:srgbClr val="FF0000"/>
                </a:solidFill>
                <a:effectLst>
                  <a:outerShdw blurRad="38100" dist="63500" dir="3000000" algn="tl">
                    <a:srgbClr val="000000"/>
                  </a:outerShdw>
                </a:effectLst>
                <a:latin typeface="Algerian" panose="04020705040A02060702" pitchFamily="82" charset="0"/>
              </a:rPr>
              <a:t>REVEALED</a:t>
            </a:r>
            <a:r>
              <a:rPr lang="en-US" sz="8900" dirty="0">
                <a:solidFill>
                  <a:srgbClr val="FF0000"/>
                </a:solidFill>
                <a:effectLst>
                  <a:outerShdw blurRad="38100" dist="63500" dir="3000000" algn="tl">
                    <a:srgbClr val="000000"/>
                  </a:outerShdw>
                </a:effectLst>
                <a:latin typeface="Algerian" panose="04020705040A02060702" pitchFamily="82" charset="0"/>
              </a:rPr>
              <a:t>!</a:t>
            </a:r>
            <a:br>
              <a:rPr lang="en-US" sz="6000" dirty="0">
                <a:latin typeface="AR ESSENCE" pitchFamily="2" charset="0"/>
              </a:rPr>
            </a:br>
            <a:r>
              <a:rPr lang="en-US" sz="4000" dirty="0"/>
              <a:t>Three Questions Answered</a:t>
            </a:r>
            <a:endParaRPr lang="en-US" sz="6000" dirty="0">
              <a:latin typeface="AR ESSENCE" pitchFamily="2" charset="0"/>
            </a:endParaRPr>
          </a:p>
        </p:txBody>
      </p:sp>
      <p:pic>
        <p:nvPicPr>
          <p:cNvPr id="7" name="Picture 6">
            <a:extLst>
              <a:ext uri="{FF2B5EF4-FFF2-40B4-BE49-F238E27FC236}">
                <a16:creationId xmlns:a16="http://schemas.microsoft.com/office/drawing/2014/main" id="{7D9FBB6A-0629-9796-3070-D7338A1C013B}"/>
              </a:ext>
            </a:extLst>
          </p:cNvPr>
          <p:cNvPicPr>
            <a:picLocks noChangeAspect="1"/>
          </p:cNvPicPr>
          <p:nvPr/>
        </p:nvPicPr>
        <p:blipFill>
          <a:blip r:embed="rId4"/>
          <a:stretch>
            <a:fillRect/>
          </a:stretch>
        </p:blipFill>
        <p:spPr>
          <a:xfrm>
            <a:off x="388621" y="2743200"/>
            <a:ext cx="2282116" cy="3507037"/>
          </a:xfrm>
          <a:prstGeom prst="rect">
            <a:avLst/>
          </a:prstGeom>
        </p:spPr>
      </p:pic>
      <p:pic>
        <p:nvPicPr>
          <p:cNvPr id="9" name="Picture 8">
            <a:extLst>
              <a:ext uri="{FF2B5EF4-FFF2-40B4-BE49-F238E27FC236}">
                <a16:creationId xmlns:a16="http://schemas.microsoft.com/office/drawing/2014/main" id="{14CE4B6E-DEF8-A858-3F8E-B2E424EB09D9}"/>
              </a:ext>
            </a:extLst>
          </p:cNvPr>
          <p:cNvPicPr>
            <a:picLocks noChangeAspect="1"/>
          </p:cNvPicPr>
          <p:nvPr/>
        </p:nvPicPr>
        <p:blipFill>
          <a:blip r:embed="rId5"/>
          <a:stretch>
            <a:fillRect/>
          </a:stretch>
        </p:blipFill>
        <p:spPr>
          <a:xfrm>
            <a:off x="9354771" y="2489776"/>
            <a:ext cx="2325199" cy="3507037"/>
          </a:xfrm>
          <a:prstGeom prst="rect">
            <a:avLst/>
          </a:prstGeom>
        </p:spPr>
      </p:pic>
    </p:spTree>
    <p:extLst>
      <p:ext uri="{BB962C8B-B14F-4D97-AF65-F5344CB8AC3E}">
        <p14:creationId xmlns:p14="http://schemas.microsoft.com/office/powerpoint/2010/main" val="35748442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30287" r="28865"/>
          <a:stretch/>
        </p:blipFill>
        <p:spPr bwMode="auto">
          <a:xfrm>
            <a:off x="10678551" y="0"/>
            <a:ext cx="1524000" cy="372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93278" y="647700"/>
            <a:ext cx="3883489" cy="5676900"/>
          </a:xfrm>
        </p:spPr>
        <p:txBody>
          <a:bodyPr>
            <a:normAutofit/>
          </a:bodyPr>
          <a:lstStyle/>
          <a:p>
            <a:r>
              <a:rPr lang="en-US" b="1" spc="600" dirty="0">
                <a:latin typeface="AR ESSENCE" pitchFamily="2" charset="0"/>
              </a:rPr>
              <a:t>The  1</a:t>
            </a:r>
            <a:r>
              <a:rPr lang="en-US" b="1" spc="600" baseline="30000" dirty="0">
                <a:latin typeface="AR ESSENCE" pitchFamily="2" charset="0"/>
              </a:rPr>
              <a:t>st</a:t>
            </a:r>
            <a:r>
              <a:rPr lang="en-US" b="1" spc="600" dirty="0">
                <a:latin typeface="AR ESSENCE" pitchFamily="2" charset="0"/>
              </a:rPr>
              <a:t> QUESTION Answered</a:t>
            </a:r>
          </a:p>
        </p:txBody>
      </p:sp>
      <p:sp>
        <p:nvSpPr>
          <p:cNvPr id="3" name="Content Placeholder 2"/>
          <p:cNvSpPr>
            <a:spLocks noGrp="1"/>
          </p:cNvSpPr>
          <p:nvPr>
            <p:ph idx="1"/>
          </p:nvPr>
        </p:nvSpPr>
        <p:spPr>
          <a:xfrm>
            <a:off x="3784612" y="233222"/>
            <a:ext cx="7416787" cy="6319978"/>
          </a:xfrm>
        </p:spPr>
        <p:txBody>
          <a:bodyPr>
            <a:noAutofit/>
          </a:bodyPr>
          <a:lstStyle/>
          <a:p>
            <a:r>
              <a:rPr lang="en-US" dirty="0">
                <a:latin typeface="AR ESSENCE" pitchFamily="2" charset="0"/>
              </a:rPr>
              <a:t>WHEN WILL THE </a:t>
            </a:r>
            <a:r>
              <a:rPr kumimoji="0" lang="en-US" sz="3200" b="1" i="0" u="sng"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Black" panose="020B0A04020102020204" pitchFamily="34" charset="0"/>
                <a:ea typeface="+mn-ea"/>
                <a:cs typeface="+mn-cs"/>
              </a:rPr>
              <a:t>TEMPLE</a:t>
            </a:r>
            <a:r>
              <a:rPr kumimoji="0" lang="en-US" sz="3200" b="1" i="0" u="sng"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 ESSENCE" pitchFamily="2" charset="0"/>
                <a:ea typeface="+mn-ea"/>
                <a:cs typeface="+mn-cs"/>
              </a:rPr>
              <a:t> BE DESTROYED</a:t>
            </a:r>
            <a:r>
              <a:rPr lang="en-US" dirty="0">
                <a:latin typeface="AR ESSENCE" pitchFamily="2" charset="0"/>
              </a:rPr>
              <a:t>? Here is the Prophecy!</a:t>
            </a:r>
          </a:p>
          <a:p>
            <a:pPr lvl="1"/>
            <a:r>
              <a:rPr lang="en-US" sz="3200" dirty="0">
                <a:solidFill>
                  <a:schemeClr val="accent1">
                    <a:lumMod val="75000"/>
                  </a:schemeClr>
                </a:solidFill>
                <a:latin typeface="AR ESSENCE" pitchFamily="2" charset="0"/>
              </a:rPr>
              <a:t>And the Good News about the Kingdom </a:t>
            </a:r>
            <a:r>
              <a:rPr lang="en-US" sz="3200" b="1" u="sng" dirty="0">
                <a:solidFill>
                  <a:srgbClr val="FF0000"/>
                </a:solidFill>
                <a:effectLst>
                  <a:outerShdw blurRad="38100" dist="38100" dir="2700000" algn="tl">
                    <a:srgbClr val="000000">
                      <a:alpha val="43137"/>
                    </a:srgbClr>
                  </a:outerShdw>
                </a:effectLst>
                <a:latin typeface="AR ESSENCE" pitchFamily="2" charset="0"/>
              </a:rPr>
              <a:t>WILL BE PREACHED THROUGHOUT THE WHOLE WORLD,</a:t>
            </a:r>
            <a:r>
              <a:rPr lang="en-US" sz="3200" dirty="0">
                <a:solidFill>
                  <a:schemeClr val="accent1">
                    <a:lumMod val="75000"/>
                  </a:schemeClr>
                </a:solidFill>
                <a:latin typeface="AR ESSENCE" pitchFamily="2" charset="0"/>
              </a:rPr>
              <a:t> so that all nations will hear it; </a:t>
            </a:r>
            <a:r>
              <a:rPr lang="en-US" sz="3200" b="1" u="sng" dirty="0">
                <a:solidFill>
                  <a:srgbClr val="00B0F0"/>
                </a:solidFill>
                <a:effectLst>
                  <a:outerShdw blurRad="38100" dist="38100" dir="2700000" algn="tl">
                    <a:srgbClr val="000000"/>
                  </a:outerShdw>
                </a:effectLst>
                <a:latin typeface="AR ESSENCE" pitchFamily="2" charset="0"/>
              </a:rPr>
              <a:t>and then the end will come</a:t>
            </a:r>
            <a:r>
              <a:rPr lang="en-US" sz="3200" dirty="0">
                <a:solidFill>
                  <a:schemeClr val="accent1">
                    <a:lumMod val="75000"/>
                  </a:schemeClr>
                </a:solidFill>
                <a:latin typeface="AR ESSENCE" pitchFamily="2" charset="0"/>
              </a:rPr>
              <a:t>. </a:t>
            </a:r>
            <a:r>
              <a:rPr lang="en-US" sz="3200" baseline="30000" dirty="0">
                <a:latin typeface="AR ESSENCE" pitchFamily="2" charset="0"/>
              </a:rPr>
              <a:t>Matthew 24.14</a:t>
            </a:r>
          </a:p>
          <a:p>
            <a:pPr lvl="1"/>
            <a:r>
              <a:rPr lang="en-US" sz="3200" dirty="0">
                <a:latin typeface="AR ESSENCE" pitchFamily="2" charset="0"/>
              </a:rPr>
              <a:t>Paul wrote the book of Colossians in </a:t>
            </a:r>
            <a:br>
              <a:rPr lang="en-US" sz="3200" dirty="0">
                <a:latin typeface="AR ESSENCE" pitchFamily="2" charset="0"/>
              </a:rPr>
            </a:br>
            <a:r>
              <a:rPr lang="en-US" sz="3200" b="1" u="sng" dirty="0">
                <a:solidFill>
                  <a:srgbClr val="C00000"/>
                </a:solidFill>
                <a:effectLst>
                  <a:outerShdw blurRad="38100" dist="38100" dir="2700000" algn="tl">
                    <a:srgbClr val="000000">
                      <a:alpha val="43137"/>
                    </a:srgbClr>
                  </a:outerShdw>
                </a:effectLst>
                <a:latin typeface="AR ESSENCE" pitchFamily="2" charset="0"/>
              </a:rPr>
              <a:t>62 A.D</a:t>
            </a:r>
            <a:r>
              <a:rPr lang="en-US" sz="3200" dirty="0">
                <a:latin typeface="AR ESSENCE" pitchFamily="2" charset="0"/>
              </a:rPr>
              <a:t>. from his prison cell in Rome.</a:t>
            </a:r>
          </a:p>
          <a:p>
            <a:pPr lvl="1"/>
            <a:r>
              <a:rPr lang="en-US" sz="3200" dirty="0">
                <a:solidFill>
                  <a:schemeClr val="accent2">
                    <a:lumMod val="75000"/>
                  </a:schemeClr>
                </a:solidFill>
                <a:latin typeface="AR ESSENCE" pitchFamily="2" charset="0"/>
              </a:rPr>
              <a:t>The Good News </a:t>
            </a:r>
            <a:r>
              <a:rPr lang="en-US" sz="3200" b="1" dirty="0">
                <a:solidFill>
                  <a:srgbClr val="FF0000"/>
                </a:solidFill>
                <a:effectLst>
                  <a:outerShdw blurRad="38100" dist="38100" dir="2700000" algn="tl">
                    <a:srgbClr val="000000">
                      <a:alpha val="43137"/>
                    </a:srgbClr>
                  </a:outerShdw>
                </a:effectLst>
                <a:latin typeface="Arial Black" panose="020B0A04020102020204" pitchFamily="34" charset="0"/>
              </a:rPr>
              <a:t>has been preached </a:t>
            </a:r>
            <a:r>
              <a:rPr lang="en-US" sz="3200" b="1" dirty="0">
                <a:solidFill>
                  <a:srgbClr val="FF0000"/>
                </a:solidFill>
                <a:effectLst>
                  <a:outerShdw blurRad="38100" dist="38100" dir="2700000" algn="tl">
                    <a:srgbClr val="000000">
                      <a:alpha val="43137"/>
                    </a:srgbClr>
                  </a:outerShdw>
                </a:effectLst>
                <a:uFill>
                  <a:solidFill>
                    <a:srgbClr val="FF0000"/>
                  </a:solidFill>
                </a:uFill>
                <a:latin typeface="Arial Black" panose="020B0A04020102020204" pitchFamily="34" charset="0"/>
              </a:rPr>
              <a:t>all over the world</a:t>
            </a:r>
            <a:r>
              <a:rPr lang="en-US" sz="3200" b="1" dirty="0">
                <a:solidFill>
                  <a:srgbClr val="FF0000"/>
                </a:solidFill>
                <a:effectLst>
                  <a:outerShdw blurRad="38100" dist="38100" dir="2700000" algn="tl">
                    <a:srgbClr val="000000">
                      <a:alpha val="43137"/>
                    </a:srgbClr>
                  </a:outerShdw>
                </a:effectLst>
                <a:latin typeface="Arial Black" panose="020B0A04020102020204" pitchFamily="34" charset="0"/>
              </a:rPr>
              <a:t>,</a:t>
            </a:r>
            <a:r>
              <a:rPr lang="en-US" sz="3200" dirty="0">
                <a:solidFill>
                  <a:schemeClr val="accent2">
                    <a:lumMod val="75000"/>
                  </a:schemeClr>
                </a:solidFill>
                <a:latin typeface="AR ESSENCE" pitchFamily="2" charset="0"/>
              </a:rPr>
              <a:t> and I, Paul, have been appointed as God's servant to proclaim it. </a:t>
            </a:r>
            <a:r>
              <a:rPr lang="en-US" sz="3200" baseline="30000" dirty="0">
                <a:latin typeface="AR ESSENCE" pitchFamily="2" charset="0"/>
              </a:rPr>
              <a:t>Colossians 1.23</a:t>
            </a:r>
          </a:p>
        </p:txBody>
      </p:sp>
    </p:spTree>
    <p:extLst>
      <p:ext uri="{BB962C8B-B14F-4D97-AF65-F5344CB8AC3E}">
        <p14:creationId xmlns:p14="http://schemas.microsoft.com/office/powerpoint/2010/main" val="7490084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0"/>
                                        <p:tgtEl>
                                          <p:spTgt spid="3">
                                            <p:txEl>
                                              <p:pRg st="0" end="0"/>
                                            </p:txEl>
                                          </p:spTgt>
                                        </p:tgtEl>
                                      </p:cBhvr>
                                    </p:animEffect>
                                    <p:anim calcmode="lin" valueType="num">
                                      <p:cBhvr>
                                        <p:cTn id="8"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0"/>
                                        <p:tgtEl>
                                          <p:spTgt spid="3">
                                            <p:txEl>
                                              <p:pRg st="1" end="1"/>
                                            </p:txEl>
                                          </p:spTgt>
                                        </p:tgtEl>
                                      </p:cBhvr>
                                    </p:animEffect>
                                    <p:anim calcmode="lin" valueType="num">
                                      <p:cBhvr>
                                        <p:cTn id="14"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0"/>
                                        <p:tgtEl>
                                          <p:spTgt spid="3">
                                            <p:txEl>
                                              <p:pRg st="2" end="2"/>
                                            </p:txEl>
                                          </p:spTgt>
                                        </p:tgtEl>
                                      </p:cBhvr>
                                    </p:animEffect>
                                    <p:anim calcmode="lin" valueType="num">
                                      <p:cBhvr>
                                        <p:cTn id="20"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0"/>
                            </p:stCondLst>
                            <p:childTnLst>
                              <p:par>
                                <p:cTn id="23" presetID="42" presetClass="entr" presetSubtype="0"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0"/>
                                        <p:tgtEl>
                                          <p:spTgt spid="3">
                                            <p:txEl>
                                              <p:pRg st="3" end="3"/>
                                            </p:txEl>
                                          </p:spTgt>
                                        </p:tgtEl>
                                      </p:cBhvr>
                                    </p:animEffect>
                                    <p:anim calcmode="lin" valueType="num">
                                      <p:cBhvr>
                                        <p:cTn id="26"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30287" r="28865"/>
          <a:stretch/>
        </p:blipFill>
        <p:spPr bwMode="auto">
          <a:xfrm>
            <a:off x="10668000" y="2209800"/>
            <a:ext cx="1524000" cy="372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93278" y="685800"/>
            <a:ext cx="3883488" cy="5029200"/>
          </a:xfrm>
        </p:spPr>
        <p:txBody>
          <a:bodyPr>
            <a:normAutofit/>
          </a:bodyPr>
          <a:lstStyle/>
          <a:p>
            <a:r>
              <a:rPr lang="en-US" b="1" spc="600" dirty="0">
                <a:latin typeface="AR ESSENCE" pitchFamily="2" charset="0"/>
              </a:rPr>
              <a:t>The  1</a:t>
            </a:r>
            <a:r>
              <a:rPr lang="en-US" b="1" spc="600" baseline="30000" dirty="0">
                <a:latin typeface="AR ESSENCE" pitchFamily="2" charset="0"/>
              </a:rPr>
              <a:t>st</a:t>
            </a:r>
            <a:r>
              <a:rPr lang="en-US" b="1" spc="600" dirty="0">
                <a:latin typeface="AR ESSENCE" pitchFamily="2" charset="0"/>
              </a:rPr>
              <a:t> QUESTION Answered</a:t>
            </a:r>
          </a:p>
        </p:txBody>
      </p:sp>
      <p:sp>
        <p:nvSpPr>
          <p:cNvPr id="3" name="Content Placeholder 2"/>
          <p:cNvSpPr>
            <a:spLocks noGrp="1"/>
          </p:cNvSpPr>
          <p:nvPr>
            <p:ph idx="1"/>
          </p:nvPr>
        </p:nvSpPr>
        <p:spPr>
          <a:xfrm>
            <a:off x="4076766" y="297877"/>
            <a:ext cx="7010400" cy="6412482"/>
          </a:xfrm>
        </p:spPr>
        <p:txBody>
          <a:bodyPr>
            <a:normAutofit lnSpcReduction="10000"/>
          </a:bodyPr>
          <a:lstStyle/>
          <a:p>
            <a:r>
              <a:rPr lang="en-US" dirty="0">
                <a:latin typeface="AR ESSENCE" pitchFamily="2" charset="0"/>
              </a:rPr>
              <a:t>WHEN WILL THE TEMPLE BE DESTROYED?</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000" b="0" i="0" u="none" strike="noStrike" kern="1200" cap="none" spc="0" normalizeH="0" baseline="0" noProof="0" dirty="0">
                <a:ln>
                  <a:noFill/>
                </a:ln>
                <a:solidFill>
                  <a:prstClr val="black"/>
                </a:solidFill>
                <a:effectLst/>
                <a:uLnTx/>
                <a:uFillTx/>
                <a:latin typeface="AR ESSENCE" pitchFamily="2" charset="0"/>
                <a:ea typeface="+mn-ea"/>
                <a:cs typeface="+mn-cs"/>
              </a:rPr>
              <a:t>Jesus Prophesied, </a:t>
            </a:r>
            <a:r>
              <a:rPr kumimoji="0" lang="en-US" sz="3000" b="0" i="0" u="none" strike="noStrike" kern="1200" cap="none" spc="0" normalizeH="0" baseline="0" noProof="0" dirty="0">
                <a:ln>
                  <a:noFill/>
                </a:ln>
                <a:solidFill>
                  <a:srgbClr val="FF0000"/>
                </a:solidFill>
                <a:effectLst/>
                <a:uLnTx/>
                <a:uFillTx/>
                <a:latin typeface="AR ESSENCE" pitchFamily="2" charset="0"/>
                <a:ea typeface="+mn-ea"/>
                <a:cs typeface="+mn-cs"/>
              </a:rPr>
              <a:t>"Do you see all these buildings? I tell you the truth, they will be completely demolished. Not one stone will be left on top of another!“ </a:t>
            </a:r>
            <a:r>
              <a:rPr kumimoji="0" lang="en-US" sz="3000" b="0" i="0" u="none" strike="noStrike" kern="1200" cap="none" spc="0" normalizeH="0" baseline="0" noProof="0" dirty="0">
                <a:ln>
                  <a:noFill/>
                </a:ln>
                <a:effectLst/>
                <a:uLnTx/>
                <a:uFillTx/>
                <a:latin typeface="AR ESSENCE" pitchFamily="2" charset="0"/>
                <a:ea typeface="+mn-ea"/>
                <a:cs typeface="+mn-cs"/>
              </a:rPr>
              <a:t>circa </a:t>
            </a:r>
            <a:r>
              <a:rPr kumimoji="0" lang="en-US" sz="3000" b="1" i="0" u="sng"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 ESSENCE" pitchFamily="2" charset="0"/>
                <a:ea typeface="+mn-ea"/>
                <a:cs typeface="+mn-cs"/>
              </a:rPr>
              <a:t>30 A.D</a:t>
            </a:r>
            <a:r>
              <a:rPr kumimoji="0" lang="en-US" sz="3000" b="0" i="0" u="none" strike="noStrike" kern="1200" cap="none" spc="0" normalizeH="0" baseline="0" noProof="0" dirty="0">
                <a:ln>
                  <a:noFill/>
                </a:ln>
                <a:effectLst/>
                <a:uLnTx/>
                <a:uFillTx/>
                <a:latin typeface="AR ESSENCE" pitchFamily="2" charset="0"/>
                <a:ea typeface="+mn-ea"/>
                <a:cs typeface="+mn-cs"/>
              </a:rPr>
              <a:t>.</a:t>
            </a:r>
          </a:p>
          <a:p>
            <a:pPr lvl="1"/>
            <a:r>
              <a:rPr lang="en-US" sz="3200" dirty="0">
                <a:latin typeface="AR ESSENCE" pitchFamily="2" charset="0"/>
              </a:rPr>
              <a:t>The Jews rebelled in </a:t>
            </a:r>
            <a:r>
              <a:rPr lang="en-US" sz="3200" b="1" dirty="0">
                <a:solidFill>
                  <a:srgbClr val="C00000"/>
                </a:solidFill>
                <a:effectLst>
                  <a:outerShdw blurRad="38100" dist="38100" dir="2700000" algn="tl">
                    <a:srgbClr val="000000">
                      <a:alpha val="43137"/>
                    </a:srgbClr>
                  </a:outerShdw>
                </a:effectLst>
                <a:latin typeface="AR ESSENCE" pitchFamily="2" charset="0"/>
              </a:rPr>
              <a:t>66 A.D.</a:t>
            </a:r>
          </a:p>
          <a:p>
            <a:pPr lvl="1"/>
            <a:r>
              <a:rPr lang="en-US" sz="3200" dirty="0">
                <a:latin typeface="AR ESSENCE" pitchFamily="2" charset="0"/>
              </a:rPr>
              <a:t>The Roman General Titus retook the city in </a:t>
            </a:r>
            <a:r>
              <a:rPr lang="en-US" sz="3200" b="1" u="sng" dirty="0">
                <a:solidFill>
                  <a:srgbClr val="C00000"/>
                </a:solidFill>
                <a:effectLst>
                  <a:outerShdw blurRad="38100" dist="38100" dir="2700000" algn="tl">
                    <a:srgbClr val="000000">
                      <a:alpha val="43137"/>
                    </a:srgbClr>
                  </a:outerShdw>
                </a:effectLst>
                <a:latin typeface="AR ESSENCE" pitchFamily="2" charset="0"/>
              </a:rPr>
              <a:t>70 A.D. </a:t>
            </a:r>
            <a:r>
              <a:rPr lang="en-US" sz="3200" dirty="0">
                <a:latin typeface="AR ESSENCE" pitchFamily="2" charset="0"/>
              </a:rPr>
              <a:t>after a vicious siege.</a:t>
            </a:r>
          </a:p>
          <a:p>
            <a:pPr lvl="1"/>
            <a:r>
              <a:rPr lang="en-US" sz="3200" dirty="0">
                <a:latin typeface="AR ESSENCE" pitchFamily="2" charset="0"/>
              </a:rPr>
              <a:t>The </a:t>
            </a:r>
            <a:r>
              <a:rPr lang="en-US" sz="3200" b="1" u="sng" dirty="0">
                <a:solidFill>
                  <a:srgbClr val="C00000"/>
                </a:solidFill>
                <a:effectLst>
                  <a:outerShdw blurRad="38100" dist="38100" dir="2700000" algn="tl">
                    <a:srgbClr val="000000">
                      <a:alpha val="43137"/>
                    </a:srgbClr>
                  </a:outerShdw>
                </a:effectLst>
                <a:latin typeface="AR ESSENCE" pitchFamily="2" charset="0"/>
              </a:rPr>
              <a:t>TEMPLE</a:t>
            </a:r>
            <a:r>
              <a:rPr lang="en-US" sz="3200" dirty="0">
                <a:latin typeface="AR ESSENCE" pitchFamily="2" charset="0"/>
              </a:rPr>
              <a:t> was burned and leveled. All the gold taken back to Rome to help build the Coliseum. </a:t>
            </a:r>
          </a:p>
          <a:p>
            <a:pPr lvl="1"/>
            <a:r>
              <a:rPr lang="en-US" sz="3200" dirty="0">
                <a:latin typeface="AR ESSENCE" pitchFamily="2" charset="0"/>
              </a:rPr>
              <a:t>This was </a:t>
            </a:r>
            <a:r>
              <a:rPr lang="en-US" sz="3200" b="1" u="sng" dirty="0">
                <a:solidFill>
                  <a:srgbClr val="C00000"/>
                </a:solidFill>
                <a:effectLst>
                  <a:outerShdw blurRad="38100" dist="38100" dir="2700000" algn="tl">
                    <a:srgbClr val="000000">
                      <a:alpha val="43137"/>
                    </a:srgbClr>
                  </a:outerShdw>
                </a:effectLst>
                <a:latin typeface="AR ESSENCE" pitchFamily="2" charset="0"/>
              </a:rPr>
              <a:t>JUDGMENT</a:t>
            </a:r>
            <a:r>
              <a:rPr lang="en-US" sz="3200" dirty="0">
                <a:latin typeface="AR ESSENCE" pitchFamily="2" charset="0"/>
              </a:rPr>
              <a:t> upon the Jews who </a:t>
            </a:r>
            <a:r>
              <a:rPr lang="en-US" sz="3200" b="1" u="sng" dirty="0">
                <a:solidFill>
                  <a:srgbClr val="C00000"/>
                </a:solidFill>
                <a:effectLst>
                  <a:outerShdw blurRad="38100" dist="38100" dir="2700000" algn="tl">
                    <a:srgbClr val="000000">
                      <a:alpha val="43137"/>
                    </a:srgbClr>
                  </a:outerShdw>
                </a:effectLst>
                <a:latin typeface="AR ESSENCE" pitchFamily="2" charset="0"/>
              </a:rPr>
              <a:t>REJECTED</a:t>
            </a:r>
            <a:r>
              <a:rPr lang="en-US" sz="3200" dirty="0">
                <a:latin typeface="AR ESSENCE" pitchFamily="2" charset="0"/>
              </a:rPr>
              <a:t> Jesus as their messiah.</a:t>
            </a:r>
          </a:p>
        </p:txBody>
      </p:sp>
    </p:spTree>
    <p:extLst>
      <p:ext uri="{BB962C8B-B14F-4D97-AF65-F5344CB8AC3E}">
        <p14:creationId xmlns:p14="http://schemas.microsoft.com/office/powerpoint/2010/main" val="29683481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0"/>
                                        <p:tgtEl>
                                          <p:spTgt spid="3">
                                            <p:txEl>
                                              <p:pRg st="0" end="0"/>
                                            </p:txEl>
                                          </p:spTgt>
                                        </p:tgtEl>
                                      </p:cBhvr>
                                    </p:animEffect>
                                    <p:anim calcmode="lin" valueType="num">
                                      <p:cBhvr>
                                        <p:cTn id="8"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0"/>
                                        <p:tgtEl>
                                          <p:spTgt spid="3">
                                            <p:txEl>
                                              <p:pRg st="1" end="1"/>
                                            </p:txEl>
                                          </p:spTgt>
                                        </p:tgtEl>
                                      </p:cBhvr>
                                    </p:animEffect>
                                    <p:anim calcmode="lin" valueType="num">
                                      <p:cBhvr>
                                        <p:cTn id="14"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0"/>
                                        <p:tgtEl>
                                          <p:spTgt spid="3">
                                            <p:txEl>
                                              <p:pRg st="2" end="2"/>
                                            </p:txEl>
                                          </p:spTgt>
                                        </p:tgtEl>
                                      </p:cBhvr>
                                    </p:animEffect>
                                    <p:anim calcmode="lin" valueType="num">
                                      <p:cBhvr>
                                        <p:cTn id="20"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0"/>
                            </p:stCondLst>
                            <p:childTnLst>
                              <p:par>
                                <p:cTn id="23" presetID="42" presetClass="entr" presetSubtype="0"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0"/>
                                        <p:tgtEl>
                                          <p:spTgt spid="3">
                                            <p:txEl>
                                              <p:pRg st="3" end="3"/>
                                            </p:txEl>
                                          </p:spTgt>
                                        </p:tgtEl>
                                      </p:cBhvr>
                                    </p:animEffect>
                                    <p:anim calcmode="lin" valueType="num">
                                      <p:cBhvr>
                                        <p:cTn id="26"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0"/>
                            </p:stCondLst>
                            <p:childTnLst>
                              <p:par>
                                <p:cTn id="29" presetID="42" presetClass="entr" presetSubtype="0"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0"/>
                                        <p:tgtEl>
                                          <p:spTgt spid="3">
                                            <p:txEl>
                                              <p:pRg st="4" end="4"/>
                                            </p:txEl>
                                          </p:spTgt>
                                        </p:tgtEl>
                                      </p:cBhvr>
                                    </p:animEffect>
                                    <p:anim calcmode="lin" valueType="num">
                                      <p:cBhvr>
                                        <p:cTn id="32" dur="5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25000"/>
                            </p:stCondLst>
                            <p:childTnLst>
                              <p:par>
                                <p:cTn id="35" presetID="42" presetClass="entr" presetSubtype="0" fill="hold"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0"/>
                                        <p:tgtEl>
                                          <p:spTgt spid="3">
                                            <p:txEl>
                                              <p:pRg st="5" end="5"/>
                                            </p:txEl>
                                          </p:spTgt>
                                        </p:tgtEl>
                                      </p:cBhvr>
                                    </p:animEffect>
                                    <p:anim calcmode="lin" valueType="num">
                                      <p:cBhvr>
                                        <p:cTn id="38" dur="5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5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30287" r="28865"/>
          <a:stretch/>
        </p:blipFill>
        <p:spPr bwMode="auto">
          <a:xfrm>
            <a:off x="820539" y="2654010"/>
            <a:ext cx="2329779" cy="3648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93278" y="223844"/>
            <a:ext cx="3883489" cy="2449216"/>
          </a:xfrm>
        </p:spPr>
        <p:txBody>
          <a:bodyPr>
            <a:normAutofit/>
          </a:bodyPr>
          <a:lstStyle/>
          <a:p>
            <a:r>
              <a:rPr lang="en-US" b="1" spc="600" dirty="0">
                <a:latin typeface="AR ESSENCE" pitchFamily="2" charset="0"/>
              </a:rPr>
              <a:t>The  1</a:t>
            </a:r>
            <a:r>
              <a:rPr lang="en-US" b="1" spc="600" baseline="30000" dirty="0">
                <a:latin typeface="AR ESSENCE" pitchFamily="2" charset="0"/>
              </a:rPr>
              <a:t>st</a:t>
            </a:r>
            <a:r>
              <a:rPr lang="en-US" b="1" spc="600" dirty="0">
                <a:latin typeface="AR ESSENCE" pitchFamily="2" charset="0"/>
              </a:rPr>
              <a:t> QUESTION Answered</a:t>
            </a:r>
          </a:p>
        </p:txBody>
      </p:sp>
      <p:sp>
        <p:nvSpPr>
          <p:cNvPr id="3" name="Content Placeholder 2"/>
          <p:cNvSpPr>
            <a:spLocks noGrp="1"/>
          </p:cNvSpPr>
          <p:nvPr>
            <p:ph idx="1"/>
          </p:nvPr>
        </p:nvSpPr>
        <p:spPr>
          <a:xfrm>
            <a:off x="3777579" y="685800"/>
            <a:ext cx="7010400" cy="5715000"/>
          </a:xfrm>
        </p:spPr>
        <p:txBody>
          <a:bodyPr anchor="ctr">
            <a:normAutofit/>
          </a:bodyPr>
          <a:lstStyle/>
          <a:p>
            <a:r>
              <a:rPr lang="en-US" dirty="0">
                <a:latin typeface="AR ESSENCE" pitchFamily="2" charset="0"/>
              </a:rPr>
              <a:t>WHEN WILL THE TEMPLE BE DESTROYED?</a:t>
            </a:r>
          </a:p>
          <a:p>
            <a:pPr lvl="1"/>
            <a:r>
              <a:rPr lang="en-US" dirty="0">
                <a:solidFill>
                  <a:schemeClr val="accent1">
                    <a:lumMod val="75000"/>
                  </a:schemeClr>
                </a:solidFill>
                <a:latin typeface="AR ESSENCE" pitchFamily="2" charset="0"/>
              </a:rPr>
              <a:t>I tell you the truth, </a:t>
            </a:r>
            <a:r>
              <a:rPr lang="en-US" b="1" u="sng" dirty="0">
                <a:solidFill>
                  <a:srgbClr val="FF0000"/>
                </a:solidFill>
                <a:effectLst>
                  <a:outerShdw blurRad="38100" dist="38100" dir="2700000" algn="tl">
                    <a:srgbClr val="000000">
                      <a:alpha val="43137"/>
                    </a:srgbClr>
                  </a:outerShdw>
                </a:effectLst>
                <a:latin typeface="Arial Black" panose="020B0A04020102020204" pitchFamily="34" charset="0"/>
              </a:rPr>
              <a:t>THIS GENERATION </a:t>
            </a:r>
            <a:r>
              <a:rPr lang="en-US" dirty="0">
                <a:solidFill>
                  <a:schemeClr val="accent1">
                    <a:lumMod val="75000"/>
                  </a:schemeClr>
                </a:solidFill>
                <a:latin typeface="AR ESSENCE" pitchFamily="2" charset="0"/>
              </a:rPr>
              <a:t>will not pass from the scene until all these things take place. Heaven and earth will disappear, but my words will never </a:t>
            </a:r>
            <a:r>
              <a:rPr lang="en-US" dirty="0" err="1">
                <a:solidFill>
                  <a:schemeClr val="accent1">
                    <a:lumMod val="75000"/>
                  </a:schemeClr>
                </a:solidFill>
                <a:latin typeface="AR ESSENCE" pitchFamily="2" charset="0"/>
              </a:rPr>
              <a:t>disappear.</a:t>
            </a:r>
            <a:r>
              <a:rPr lang="en-US" baseline="30000" dirty="0" err="1">
                <a:latin typeface="AR ESSENCE" pitchFamily="2" charset="0"/>
              </a:rPr>
              <a:t>Matthew</a:t>
            </a:r>
            <a:r>
              <a:rPr lang="en-US" baseline="30000" dirty="0">
                <a:latin typeface="AR ESSENCE" pitchFamily="2" charset="0"/>
              </a:rPr>
              <a:t> 24.34-35</a:t>
            </a:r>
          </a:p>
          <a:p>
            <a:pPr lvl="1"/>
            <a:r>
              <a:rPr lang="en-US" dirty="0">
                <a:solidFill>
                  <a:schemeClr val="accent2">
                    <a:lumMod val="75000"/>
                  </a:schemeClr>
                </a:solidFill>
                <a:latin typeface="AR ESSENCE" pitchFamily="2" charset="0"/>
              </a:rPr>
              <a:t> Jesus  said what he meant and meant what he said!</a:t>
            </a:r>
          </a:p>
          <a:p>
            <a:pPr lvl="1"/>
            <a:r>
              <a:rPr lang="en-US" b="1" u="sng" dirty="0">
                <a:solidFill>
                  <a:srgbClr val="FF0000"/>
                </a:solidFill>
                <a:effectLst>
                  <a:outerShdw blurRad="38100" dist="38100" dir="2700000" algn="tl">
                    <a:srgbClr val="000000">
                      <a:alpha val="43137"/>
                    </a:srgbClr>
                  </a:outerShdw>
                </a:effectLst>
                <a:latin typeface="Arial Black" panose="020B0A04020102020204" pitchFamily="34" charset="0"/>
              </a:rPr>
              <a:t>REMEMBER</a:t>
            </a:r>
            <a:r>
              <a:rPr lang="en-US" dirty="0">
                <a:solidFill>
                  <a:schemeClr val="accent2">
                    <a:lumMod val="75000"/>
                  </a:schemeClr>
                </a:solidFill>
                <a:latin typeface="AR ESSENCE" pitchFamily="2" charset="0"/>
              </a:rPr>
              <a:t> the Temple and Jerusalem were </a:t>
            </a:r>
            <a:r>
              <a:rPr lang="en-US" b="1" u="sng" dirty="0">
                <a:solidFill>
                  <a:srgbClr val="FF0000"/>
                </a:solidFill>
                <a:effectLst>
                  <a:outerShdw blurRad="38100" dist="38100" dir="2700000" algn="tl">
                    <a:srgbClr val="000000">
                      <a:alpha val="43137"/>
                    </a:srgbClr>
                  </a:outerShdw>
                </a:effectLst>
                <a:latin typeface="Arial Black" panose="020B0A04020102020204" pitchFamily="34" charset="0"/>
              </a:rPr>
              <a:t>DESTROYED</a:t>
            </a:r>
            <a:r>
              <a:rPr lang="en-US" dirty="0">
                <a:solidFill>
                  <a:schemeClr val="accent2">
                    <a:lumMod val="75000"/>
                  </a:schemeClr>
                </a:solidFill>
                <a:latin typeface="AR ESSENCE" pitchFamily="2" charset="0"/>
              </a:rPr>
              <a:t> in 70 A.D.</a:t>
            </a:r>
            <a:endParaRPr lang="en-US" dirty="0">
              <a:latin typeface="AR ESSENCE" pitchFamily="2" charset="0"/>
            </a:endParaRPr>
          </a:p>
        </p:txBody>
      </p:sp>
    </p:spTree>
    <p:extLst>
      <p:ext uri="{BB962C8B-B14F-4D97-AF65-F5344CB8AC3E}">
        <p14:creationId xmlns:p14="http://schemas.microsoft.com/office/powerpoint/2010/main" val="2664533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anim calcmode="lin" valueType="num">
                                      <p:cBhvr>
                                        <p:cTn id="8"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3000"/>
                                        <p:tgtEl>
                                          <p:spTgt spid="3">
                                            <p:txEl>
                                              <p:pRg st="1" end="1"/>
                                            </p:txEl>
                                          </p:spTgt>
                                        </p:tgtEl>
                                      </p:cBhvr>
                                    </p:animEffect>
                                    <p:anim calcmode="lin" valueType="num">
                                      <p:cBhvr>
                                        <p:cTn id="14"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3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6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3000"/>
                                        <p:tgtEl>
                                          <p:spTgt spid="3">
                                            <p:txEl>
                                              <p:pRg st="2" end="2"/>
                                            </p:txEl>
                                          </p:spTgt>
                                        </p:tgtEl>
                                      </p:cBhvr>
                                    </p:animEffect>
                                    <p:anim calcmode="lin" valueType="num">
                                      <p:cBhvr>
                                        <p:cTn id="20"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9000"/>
                            </p:stCondLst>
                            <p:childTnLst>
                              <p:par>
                                <p:cTn id="23" presetID="42" presetClass="entr" presetSubtype="0"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3000"/>
                                        <p:tgtEl>
                                          <p:spTgt spid="3">
                                            <p:txEl>
                                              <p:pRg st="3" end="3"/>
                                            </p:txEl>
                                          </p:spTgt>
                                        </p:tgtEl>
                                      </p:cBhvr>
                                    </p:animEffect>
                                    <p:anim calcmode="lin" valueType="num">
                                      <p:cBhvr>
                                        <p:cTn id="26"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3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30287" r="28865"/>
          <a:stretch/>
        </p:blipFill>
        <p:spPr bwMode="auto">
          <a:xfrm>
            <a:off x="685800" y="2473636"/>
            <a:ext cx="2819400" cy="416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99140" y="223844"/>
            <a:ext cx="3877627" cy="2595556"/>
          </a:xfrm>
        </p:spPr>
        <p:txBody>
          <a:bodyPr>
            <a:normAutofit/>
          </a:bodyPr>
          <a:lstStyle/>
          <a:p>
            <a:r>
              <a:rPr lang="en-US" b="1" spc="600" dirty="0">
                <a:latin typeface="AR ESSENCE" pitchFamily="2" charset="0"/>
              </a:rPr>
              <a:t>The  2</a:t>
            </a:r>
            <a:r>
              <a:rPr lang="en-US" b="1" spc="600" baseline="30000" dirty="0">
                <a:latin typeface="AR ESSENCE" pitchFamily="2" charset="0"/>
              </a:rPr>
              <a:t>ND</a:t>
            </a:r>
            <a:r>
              <a:rPr lang="en-US" b="1" spc="600" dirty="0">
                <a:latin typeface="AR ESSENCE" pitchFamily="2" charset="0"/>
              </a:rPr>
              <a:t>  QUESTION Answered</a:t>
            </a:r>
          </a:p>
        </p:txBody>
      </p:sp>
      <p:sp>
        <p:nvSpPr>
          <p:cNvPr id="3" name="Content Placeholder 2"/>
          <p:cNvSpPr>
            <a:spLocks noGrp="1"/>
          </p:cNvSpPr>
          <p:nvPr>
            <p:ph idx="1"/>
          </p:nvPr>
        </p:nvSpPr>
        <p:spPr>
          <a:xfrm>
            <a:off x="4076766" y="273150"/>
            <a:ext cx="7734234" cy="6361006"/>
          </a:xfrm>
        </p:spPr>
        <p:txBody>
          <a:bodyPr anchor="ctr">
            <a:normAutofit/>
          </a:bodyPr>
          <a:lstStyle/>
          <a:p>
            <a:r>
              <a:rPr lang="en-US" dirty="0">
                <a:latin typeface="AR ESSENCE" pitchFamily="2" charset="0"/>
              </a:rPr>
              <a:t>What will be the sign of your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RETURN</a:t>
            </a:r>
            <a:r>
              <a:rPr lang="en-US" dirty="0">
                <a:latin typeface="AR ESSENCE" pitchFamily="2" charset="0"/>
              </a:rPr>
              <a:t>?</a:t>
            </a:r>
          </a:p>
          <a:p>
            <a:pPr lvl="0"/>
            <a:r>
              <a:rPr lang="en-US" dirty="0">
                <a:solidFill>
                  <a:prstClr val="black"/>
                </a:solidFill>
                <a:latin typeface="AR ESSENCE" pitchFamily="2" charset="0"/>
              </a:rPr>
              <a:t>WHEN IS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JESUS</a:t>
            </a:r>
            <a:r>
              <a:rPr lang="en-US" dirty="0">
                <a:solidFill>
                  <a:prstClr val="black"/>
                </a:solidFill>
                <a:latin typeface="AR ESSENCE" pitchFamily="2" charset="0"/>
              </a:rPr>
              <a:t> COMING BACK?</a:t>
            </a:r>
          </a:p>
          <a:p>
            <a:r>
              <a:rPr lang="en-US" dirty="0">
                <a:latin typeface="AR ESSENCE" pitchFamily="2" charset="0"/>
              </a:rPr>
              <a:t>"</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When</a:t>
            </a:r>
            <a:r>
              <a:rPr lang="en-US" dirty="0">
                <a:latin typeface="AR ESSENCE" pitchFamily="2" charset="0"/>
              </a:rPr>
              <a:t> the Son of Man returns, it will be like it was in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Noah's day</a:t>
            </a:r>
            <a:r>
              <a:rPr lang="en-US" dirty="0">
                <a:latin typeface="AR ESSENCE" pitchFamily="2" charset="0"/>
              </a:rPr>
              <a:t>. In those days before the flood, the people were enjoying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banquets</a:t>
            </a:r>
            <a:r>
              <a:rPr lang="en-US" dirty="0">
                <a:latin typeface="AR ESSENCE" pitchFamily="2" charset="0"/>
              </a:rPr>
              <a:t> and parties and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weddings</a:t>
            </a:r>
            <a:r>
              <a:rPr lang="en-US" dirty="0">
                <a:latin typeface="AR ESSENCE" pitchFamily="2" charset="0"/>
              </a:rPr>
              <a:t> right up to the time Noah entered his boat. People didn't realize what was going to happen until the flood came and swept them all away. That is the way it will be when the Son of Man comes.” </a:t>
            </a:r>
            <a:r>
              <a:rPr lang="en-US" baseline="30000" dirty="0">
                <a:latin typeface="AR ESSENCE" pitchFamily="2" charset="0"/>
              </a:rPr>
              <a:t>Matthew 24.37-39</a:t>
            </a:r>
          </a:p>
        </p:txBody>
      </p:sp>
    </p:spTree>
    <p:extLst>
      <p:ext uri="{BB962C8B-B14F-4D97-AF65-F5344CB8AC3E}">
        <p14:creationId xmlns:p14="http://schemas.microsoft.com/office/powerpoint/2010/main" val="9048570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anim calcmode="lin" valueType="num">
                                      <p:cBhvr>
                                        <p:cTn id="8"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3000"/>
                                        <p:tgtEl>
                                          <p:spTgt spid="3">
                                            <p:txEl>
                                              <p:pRg st="1" end="1"/>
                                            </p:txEl>
                                          </p:spTgt>
                                        </p:tgtEl>
                                      </p:cBhvr>
                                    </p:animEffect>
                                    <p:anim calcmode="lin" valueType="num">
                                      <p:cBhvr>
                                        <p:cTn id="14"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3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6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3000"/>
                                        <p:tgtEl>
                                          <p:spTgt spid="3">
                                            <p:txEl>
                                              <p:pRg st="2" end="2"/>
                                            </p:txEl>
                                          </p:spTgt>
                                        </p:tgtEl>
                                      </p:cBhvr>
                                    </p:animEffect>
                                    <p:anim calcmode="lin" valueType="num">
                                      <p:cBhvr>
                                        <p:cTn id="20"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819400"/>
            <a:ext cx="2667000" cy="373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93278" y="457202"/>
            <a:ext cx="3883489" cy="2362198"/>
          </a:xfrm>
        </p:spPr>
        <p:txBody>
          <a:bodyPr>
            <a:normAutofit/>
          </a:bodyPr>
          <a:lstStyle/>
          <a:p>
            <a:r>
              <a:rPr lang="en-US" b="1" spc="600" dirty="0">
                <a:latin typeface="AR ESSENCE" pitchFamily="2" charset="0"/>
              </a:rPr>
              <a:t>The  2</a:t>
            </a:r>
            <a:r>
              <a:rPr lang="en-US" b="1" spc="600" baseline="30000" dirty="0">
                <a:latin typeface="AR ESSENCE" pitchFamily="2" charset="0"/>
              </a:rPr>
              <a:t>nd</a:t>
            </a:r>
            <a:r>
              <a:rPr lang="en-US" b="1" spc="600" dirty="0">
                <a:latin typeface="AR ESSENCE" pitchFamily="2" charset="0"/>
              </a:rPr>
              <a:t> QUESTION Answered</a:t>
            </a:r>
          </a:p>
        </p:txBody>
      </p:sp>
      <p:sp>
        <p:nvSpPr>
          <p:cNvPr id="3" name="Content Placeholder 2"/>
          <p:cNvSpPr>
            <a:spLocks noGrp="1"/>
          </p:cNvSpPr>
          <p:nvPr>
            <p:ph idx="1"/>
          </p:nvPr>
        </p:nvSpPr>
        <p:spPr>
          <a:xfrm>
            <a:off x="4076767" y="605055"/>
            <a:ext cx="7734233" cy="6105303"/>
          </a:xfrm>
        </p:spPr>
        <p:txBody>
          <a:bodyPr anchor="ctr">
            <a:noAutofit/>
          </a:bodyPr>
          <a:lstStyle/>
          <a:p>
            <a:r>
              <a:rPr lang="en-US" dirty="0">
                <a:latin typeface="AR ESSENCE" pitchFamily="2" charset="0"/>
              </a:rPr>
              <a:t>WHEN IS JESUS COMING BACK?</a:t>
            </a:r>
          </a:p>
          <a:p>
            <a:pPr lvl="1"/>
            <a:r>
              <a:rPr lang="en-US" sz="3200" dirty="0">
                <a:solidFill>
                  <a:prstClr val="black"/>
                </a:solidFill>
                <a:latin typeface="AR ESSENCE" pitchFamily="2" charset="0"/>
              </a:rPr>
              <a:t>“</a:t>
            </a:r>
            <a:r>
              <a:rPr lang="en-US" sz="3200" i="1" dirty="0">
                <a:solidFill>
                  <a:prstClr val="black"/>
                </a:solidFill>
                <a:latin typeface="AR ESSENCE" pitchFamily="2" charset="0"/>
              </a:rPr>
              <a:t>It will be like it was in </a:t>
            </a:r>
            <a:r>
              <a:rPr lang="en-US" sz="3200" b="1" i="1" u="sng" dirty="0">
                <a:solidFill>
                  <a:srgbClr val="C00000"/>
                </a:solidFill>
                <a:effectLst>
                  <a:outerShdw blurRad="38100" dist="38100" dir="2700000" algn="tl">
                    <a:srgbClr val="000000">
                      <a:alpha val="43137"/>
                    </a:srgbClr>
                  </a:outerShdw>
                </a:effectLst>
                <a:latin typeface="AR ESSENCE" pitchFamily="2" charset="0"/>
              </a:rPr>
              <a:t>Noah's day</a:t>
            </a:r>
            <a:r>
              <a:rPr lang="en-US" sz="3200" dirty="0">
                <a:solidFill>
                  <a:prstClr val="black"/>
                </a:solidFill>
                <a:latin typeface="AR ESSENCE" pitchFamily="2" charset="0"/>
              </a:rPr>
              <a:t>.” </a:t>
            </a:r>
            <a:r>
              <a:rPr lang="en-US" sz="3200" baseline="30000" dirty="0">
                <a:solidFill>
                  <a:prstClr val="black"/>
                </a:solidFill>
                <a:latin typeface="AR ESSENCE" pitchFamily="2" charset="0"/>
              </a:rPr>
              <a:t>Jesus </a:t>
            </a:r>
          </a:p>
          <a:p>
            <a:pPr lvl="2"/>
            <a:r>
              <a:rPr lang="en-US" sz="3200" dirty="0">
                <a:latin typeface="AR ESSENCE" pitchFamily="2" charset="0"/>
              </a:rPr>
              <a:t>“</a:t>
            </a:r>
            <a:r>
              <a:rPr lang="en-US" sz="3200" i="1" dirty="0">
                <a:latin typeface="AR ESSENCE" pitchFamily="2" charset="0"/>
              </a:rPr>
              <a:t>The earth had become </a:t>
            </a:r>
            <a:r>
              <a:rPr lang="en-US" sz="3200" b="1" i="1" u="sng" dirty="0">
                <a:solidFill>
                  <a:srgbClr val="C00000"/>
                </a:solidFill>
                <a:effectLst>
                  <a:outerShdw blurRad="38100" dist="38100" dir="2700000" algn="tl">
                    <a:srgbClr val="000000">
                      <a:alpha val="43137"/>
                    </a:srgbClr>
                  </a:outerShdw>
                </a:effectLst>
                <a:latin typeface="AR ESSENCE" pitchFamily="2" charset="0"/>
              </a:rPr>
              <a:t>corrupt</a:t>
            </a:r>
            <a:r>
              <a:rPr lang="en-US" sz="3200" i="1" dirty="0">
                <a:latin typeface="AR ESSENCE" pitchFamily="2" charset="0"/>
              </a:rPr>
              <a:t> and was </a:t>
            </a:r>
            <a:r>
              <a:rPr lang="en-US" sz="3200" b="1" i="1" u="sng" dirty="0">
                <a:solidFill>
                  <a:srgbClr val="C00000"/>
                </a:solidFill>
                <a:effectLst>
                  <a:outerShdw blurRad="38100" dist="38100" dir="2700000" algn="tl">
                    <a:srgbClr val="000000">
                      <a:alpha val="43137"/>
                    </a:srgbClr>
                  </a:outerShdw>
                </a:effectLst>
                <a:latin typeface="AR ESSENCE" pitchFamily="2" charset="0"/>
              </a:rPr>
              <a:t>filled with violence</a:t>
            </a:r>
            <a:r>
              <a:rPr lang="en-US" sz="3200" dirty="0">
                <a:latin typeface="AR ESSENCE" pitchFamily="2" charset="0"/>
              </a:rPr>
              <a:t>.”  </a:t>
            </a:r>
            <a:r>
              <a:rPr lang="en-US" sz="3200" baseline="30000" dirty="0">
                <a:latin typeface="AR ESSENCE" pitchFamily="2" charset="0"/>
              </a:rPr>
              <a:t>Genesis 6.11</a:t>
            </a:r>
          </a:p>
          <a:p>
            <a:pPr lvl="2"/>
            <a:r>
              <a:rPr lang="en-US" sz="3200" dirty="0">
                <a:latin typeface="AR ESSENCE" pitchFamily="2" charset="0"/>
              </a:rPr>
              <a:t>They had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no idea </a:t>
            </a:r>
            <a:r>
              <a:rPr lang="en-US" sz="3200" dirty="0">
                <a:latin typeface="AR ESSENCE" pitchFamily="2" charset="0"/>
              </a:rPr>
              <a:t>what was about to happen. They thought life was going on just fine and they could do whatever they wanted, and nothing would happen.</a:t>
            </a:r>
          </a:p>
        </p:txBody>
      </p:sp>
    </p:spTree>
    <p:extLst>
      <p:ext uri="{BB962C8B-B14F-4D97-AF65-F5344CB8AC3E}">
        <p14:creationId xmlns:p14="http://schemas.microsoft.com/office/powerpoint/2010/main" val="37661903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anim calcmode="lin" valueType="num">
                                      <p:cBhvr>
                                        <p:cTn id="8"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3000"/>
                                        <p:tgtEl>
                                          <p:spTgt spid="3">
                                            <p:txEl>
                                              <p:pRg st="1" end="1"/>
                                            </p:txEl>
                                          </p:spTgt>
                                        </p:tgtEl>
                                      </p:cBhvr>
                                    </p:animEffect>
                                    <p:anim calcmode="lin" valueType="num">
                                      <p:cBhvr>
                                        <p:cTn id="14"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3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6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3000"/>
                                        <p:tgtEl>
                                          <p:spTgt spid="3">
                                            <p:txEl>
                                              <p:pRg st="2" end="2"/>
                                            </p:txEl>
                                          </p:spTgt>
                                        </p:tgtEl>
                                      </p:cBhvr>
                                    </p:animEffect>
                                    <p:anim calcmode="lin" valueType="num">
                                      <p:cBhvr>
                                        <p:cTn id="20"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9000"/>
                            </p:stCondLst>
                            <p:childTnLst>
                              <p:par>
                                <p:cTn id="23" presetID="42" presetClass="entr" presetSubtype="0"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3000"/>
                                        <p:tgtEl>
                                          <p:spTgt spid="3">
                                            <p:txEl>
                                              <p:pRg st="3" end="3"/>
                                            </p:txEl>
                                          </p:spTgt>
                                        </p:tgtEl>
                                      </p:cBhvr>
                                    </p:animEffect>
                                    <p:anim calcmode="lin" valueType="num">
                                      <p:cBhvr>
                                        <p:cTn id="26"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3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99340" y="1295400"/>
            <a:ext cx="1524000" cy="373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93278" y="304800"/>
            <a:ext cx="3883489" cy="2729352"/>
          </a:xfrm>
        </p:spPr>
        <p:txBody>
          <a:bodyPr>
            <a:normAutofit/>
          </a:bodyPr>
          <a:lstStyle/>
          <a:p>
            <a:r>
              <a:rPr lang="en-US" b="1" spc="600" dirty="0">
                <a:latin typeface="AR ESSENCE" pitchFamily="2" charset="0"/>
              </a:rPr>
              <a:t>The  2</a:t>
            </a:r>
            <a:r>
              <a:rPr lang="en-US" b="1" spc="600" baseline="30000" dirty="0">
                <a:latin typeface="AR ESSENCE" pitchFamily="2" charset="0"/>
              </a:rPr>
              <a:t>nd</a:t>
            </a:r>
            <a:r>
              <a:rPr lang="en-US" b="1" spc="600" dirty="0">
                <a:latin typeface="AR ESSENCE" pitchFamily="2" charset="0"/>
              </a:rPr>
              <a:t> QUESTION Answered</a:t>
            </a:r>
          </a:p>
        </p:txBody>
      </p:sp>
      <p:sp>
        <p:nvSpPr>
          <p:cNvPr id="3" name="Content Placeholder 2"/>
          <p:cNvSpPr>
            <a:spLocks noGrp="1"/>
          </p:cNvSpPr>
          <p:nvPr>
            <p:ph idx="1"/>
          </p:nvPr>
        </p:nvSpPr>
        <p:spPr>
          <a:xfrm>
            <a:off x="3630454" y="398694"/>
            <a:ext cx="7315200" cy="6154506"/>
          </a:xfrm>
        </p:spPr>
        <p:txBody>
          <a:bodyPr>
            <a:normAutofit/>
          </a:bodyPr>
          <a:lstStyle/>
          <a:p>
            <a:r>
              <a:rPr lang="en-US" dirty="0">
                <a:latin typeface="AR ESSENCE" pitchFamily="2" charset="0"/>
              </a:rPr>
              <a:t>WHEN IS JESUS COMING BACK?</a:t>
            </a:r>
          </a:p>
          <a:p>
            <a:pPr lvl="1"/>
            <a:r>
              <a:rPr lang="en-US" sz="3200" dirty="0">
                <a:latin typeface="AR ESSENCE" pitchFamily="2" charset="0"/>
              </a:rPr>
              <a:t>“</a:t>
            </a:r>
            <a:r>
              <a:rPr lang="en-US" sz="3200" i="1" dirty="0">
                <a:latin typeface="AR ESSENCE" pitchFamily="2" charset="0"/>
              </a:rPr>
              <a:t>It will be like it was in Noah's day</a:t>
            </a:r>
            <a:r>
              <a:rPr lang="en-US" sz="3200" dirty="0">
                <a:latin typeface="AR ESSENCE" pitchFamily="2" charset="0"/>
              </a:rPr>
              <a:t>.” </a:t>
            </a:r>
            <a:r>
              <a:rPr lang="en-US" sz="3200" baseline="30000" dirty="0">
                <a:latin typeface="AR ESSENCE" pitchFamily="2" charset="0"/>
              </a:rPr>
              <a:t>Jesus </a:t>
            </a:r>
          </a:p>
          <a:p>
            <a:pPr lvl="2"/>
            <a:r>
              <a:rPr lang="en-US" sz="3200" dirty="0">
                <a:latin typeface="AR ESSENCE" pitchFamily="2" charset="0"/>
              </a:rPr>
              <a:t>“</a:t>
            </a:r>
            <a:r>
              <a:rPr lang="en-US" sz="3200" b="1" i="1" u="sng" dirty="0">
                <a:solidFill>
                  <a:srgbClr val="C00000"/>
                </a:solidFill>
                <a:effectLst>
                  <a:outerShdw blurRad="38100" dist="38100" dir="2700000" algn="tl">
                    <a:srgbClr val="000000">
                      <a:alpha val="43137"/>
                    </a:srgbClr>
                  </a:outerShdw>
                </a:effectLst>
                <a:latin typeface="Arial Black" panose="020B0A04020102020204" pitchFamily="34" charset="0"/>
              </a:rPr>
              <a:t>Before the flood</a:t>
            </a:r>
            <a:r>
              <a:rPr lang="en-US" sz="3200" i="1" dirty="0">
                <a:latin typeface="AR ESSENCE" pitchFamily="2" charset="0"/>
              </a:rPr>
              <a:t>, the people were enjoying banquets and parties and weddings right up to the time Noah entered his boat</a:t>
            </a:r>
            <a:r>
              <a:rPr lang="en-US" sz="3200" dirty="0">
                <a:latin typeface="AR ESSENCE" pitchFamily="2" charset="0"/>
              </a:rPr>
              <a:t>.” </a:t>
            </a:r>
            <a:r>
              <a:rPr lang="en-US" sz="3200" baseline="30000" dirty="0">
                <a:latin typeface="AR ESSENCE" pitchFamily="2" charset="0"/>
              </a:rPr>
              <a:t>Matthew 24.38</a:t>
            </a:r>
          </a:p>
          <a:p>
            <a:pPr marL="971550" lvl="1" indent="-457200">
              <a:buFont typeface="Wingdings" pitchFamily="2" charset="2"/>
              <a:buChar char="§"/>
            </a:pPr>
            <a:r>
              <a:rPr lang="en-US" sz="3200" dirty="0">
                <a:latin typeface="AR ESSENCE" pitchFamily="2" charset="0"/>
              </a:rPr>
              <a:t>SIGNS OF THE RETURN OF JESUS!</a:t>
            </a:r>
          </a:p>
          <a:p>
            <a:pPr marL="1371600" lvl="2" indent="-457200">
              <a:buFont typeface="+mj-lt"/>
              <a:buAutoNum type="arabicPeriod"/>
            </a:pPr>
            <a:r>
              <a:rPr lang="en-US" sz="3200" dirty="0">
                <a:latin typeface="AR ESSENCE" pitchFamily="2" charset="0"/>
              </a:rPr>
              <a:t>People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EATING</a:t>
            </a:r>
            <a:r>
              <a:rPr lang="en-US" sz="3200" dirty="0">
                <a:latin typeface="AR ESSENCE" pitchFamily="2" charset="0"/>
              </a:rPr>
              <a:t> AND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DRINKING</a:t>
            </a:r>
          </a:p>
          <a:p>
            <a:pPr marL="1371600" lvl="2" indent="-457200">
              <a:buFont typeface="+mj-lt"/>
              <a:buAutoNum type="arabicPeriod"/>
            </a:pPr>
            <a:r>
              <a:rPr lang="en-US" sz="3200" dirty="0">
                <a:latin typeface="AR ESSENCE" pitchFamily="2" charset="0"/>
              </a:rPr>
              <a:t>People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MARRYING</a:t>
            </a:r>
            <a:r>
              <a:rPr lang="en-US" sz="3200" dirty="0">
                <a:latin typeface="AR ESSENCE" pitchFamily="2" charset="0"/>
              </a:rPr>
              <a:t> AND GIVING IN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MARRIAGE</a:t>
            </a:r>
          </a:p>
        </p:txBody>
      </p:sp>
    </p:spTree>
    <p:extLst>
      <p:ext uri="{BB962C8B-B14F-4D97-AF65-F5344CB8AC3E}">
        <p14:creationId xmlns:p14="http://schemas.microsoft.com/office/powerpoint/2010/main" val="3120529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anim calcmode="lin" valueType="num">
                                      <p:cBhvr>
                                        <p:cTn id="8"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3000"/>
                                        <p:tgtEl>
                                          <p:spTgt spid="3">
                                            <p:txEl>
                                              <p:pRg st="1" end="1"/>
                                            </p:txEl>
                                          </p:spTgt>
                                        </p:tgtEl>
                                      </p:cBhvr>
                                    </p:animEffect>
                                    <p:anim calcmode="lin" valueType="num">
                                      <p:cBhvr>
                                        <p:cTn id="14"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3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6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3000"/>
                                        <p:tgtEl>
                                          <p:spTgt spid="3">
                                            <p:txEl>
                                              <p:pRg st="2" end="2"/>
                                            </p:txEl>
                                          </p:spTgt>
                                        </p:tgtEl>
                                      </p:cBhvr>
                                    </p:animEffect>
                                    <p:anim calcmode="lin" valueType="num">
                                      <p:cBhvr>
                                        <p:cTn id="20"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3000"/>
                                        <p:tgtEl>
                                          <p:spTgt spid="3">
                                            <p:txEl>
                                              <p:pRg st="3" end="3"/>
                                            </p:txEl>
                                          </p:spTgt>
                                        </p:tgtEl>
                                      </p:cBhvr>
                                    </p:animEffect>
                                    <p:anim calcmode="lin" valueType="num">
                                      <p:cBhvr>
                                        <p:cTn id="27"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3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9" fill="hold">
                            <p:stCondLst>
                              <p:cond delay="3000"/>
                            </p:stCondLst>
                            <p:childTnLst>
                              <p:par>
                                <p:cTn id="30" presetID="42" presetClass="entr" presetSubtype="0" fill="hold"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3000"/>
                                        <p:tgtEl>
                                          <p:spTgt spid="3">
                                            <p:txEl>
                                              <p:pRg st="4" end="4"/>
                                            </p:txEl>
                                          </p:spTgt>
                                        </p:tgtEl>
                                      </p:cBhvr>
                                    </p:animEffect>
                                    <p:anim calcmode="lin" valueType="num">
                                      <p:cBhvr>
                                        <p:cTn id="33"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3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5" fill="hold">
                            <p:stCondLst>
                              <p:cond delay="6000"/>
                            </p:stCondLst>
                            <p:childTnLst>
                              <p:par>
                                <p:cTn id="36" presetID="42" presetClass="entr" presetSubtype="0" fill="hold" nodeType="after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3000"/>
                                        <p:tgtEl>
                                          <p:spTgt spid="3">
                                            <p:txEl>
                                              <p:pRg st="5" end="5"/>
                                            </p:txEl>
                                          </p:spTgt>
                                        </p:tgtEl>
                                      </p:cBhvr>
                                    </p:animEffect>
                                    <p:anim calcmode="lin" valueType="num">
                                      <p:cBhvr>
                                        <p:cTn id="39"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3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l="30287" r="28865"/>
          <a:stretch/>
        </p:blipFill>
        <p:spPr bwMode="auto">
          <a:xfrm>
            <a:off x="1373022" y="2590800"/>
            <a:ext cx="1524000" cy="372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93278" y="147642"/>
            <a:ext cx="3883489" cy="2886510"/>
          </a:xfrm>
        </p:spPr>
        <p:txBody>
          <a:bodyPr>
            <a:normAutofit/>
          </a:bodyPr>
          <a:lstStyle/>
          <a:p>
            <a:r>
              <a:rPr lang="en-US" b="1" spc="600" dirty="0">
                <a:latin typeface="AR ESSENCE" pitchFamily="2" charset="0"/>
              </a:rPr>
              <a:t>The  3rd</a:t>
            </a:r>
            <a:r>
              <a:rPr lang="en-US" b="1" spc="600" dirty="0">
                <a:solidFill>
                  <a:srgbClr val="FF0000"/>
                </a:solidFill>
                <a:latin typeface="AR ESSENCE" pitchFamily="2" charset="0"/>
              </a:rPr>
              <a:t> </a:t>
            </a:r>
            <a:r>
              <a:rPr lang="en-US" b="1" spc="600" dirty="0">
                <a:latin typeface="AR ESSENCE" pitchFamily="2" charset="0"/>
              </a:rPr>
              <a:t> QUESTION Answered</a:t>
            </a:r>
          </a:p>
        </p:txBody>
      </p:sp>
      <p:sp>
        <p:nvSpPr>
          <p:cNvPr id="3" name="Content Placeholder 2"/>
          <p:cNvSpPr>
            <a:spLocks noGrp="1"/>
          </p:cNvSpPr>
          <p:nvPr>
            <p:ph idx="1"/>
          </p:nvPr>
        </p:nvSpPr>
        <p:spPr>
          <a:xfrm>
            <a:off x="3867184" y="381000"/>
            <a:ext cx="8131538" cy="6248400"/>
          </a:xfrm>
        </p:spPr>
        <p:txBody>
          <a:bodyPr anchor="ctr">
            <a:normAutofit/>
          </a:bodyPr>
          <a:lstStyle/>
          <a:p>
            <a:r>
              <a:rPr lang="en-US" dirty="0">
                <a:latin typeface="AR ESSENCE" pitchFamily="2" charset="0"/>
              </a:rPr>
              <a:t>What will be the sign of the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end of the world</a:t>
            </a:r>
            <a:r>
              <a:rPr lang="en-US" dirty="0">
                <a:latin typeface="AR ESSENCE" pitchFamily="2" charset="0"/>
              </a:rPr>
              <a:t> (age)? </a:t>
            </a:r>
          </a:p>
          <a:p>
            <a:r>
              <a:rPr lang="en-US" dirty="0">
                <a:latin typeface="AR ESSENCE" pitchFamily="2" charset="0"/>
              </a:rPr>
              <a:t>WHEN IS IT ALL COMING TO AN END?</a:t>
            </a:r>
          </a:p>
          <a:p>
            <a:pPr lvl="1"/>
            <a:r>
              <a:rPr lang="en-US" sz="3200" dirty="0">
                <a:latin typeface="AR ESSENCE" pitchFamily="2" charset="0"/>
              </a:rPr>
              <a:t>"</a:t>
            </a:r>
            <a:r>
              <a:rPr lang="en-US" sz="3200" b="1" u="sng" dirty="0">
                <a:solidFill>
                  <a:schemeClr val="accent6">
                    <a:lumMod val="75000"/>
                  </a:schemeClr>
                </a:solidFill>
                <a:effectLst>
                  <a:outerShdw blurRad="38100" dist="38100" dir="2700000" algn="tl">
                    <a:srgbClr val="000000">
                      <a:alpha val="43137"/>
                    </a:srgbClr>
                  </a:outerShdw>
                </a:effectLst>
                <a:latin typeface="AR ESSENCE" pitchFamily="2" charset="0"/>
              </a:rPr>
              <a:t>However</a:t>
            </a:r>
            <a:r>
              <a:rPr lang="en-US" sz="3200" dirty="0">
                <a:latin typeface="AR ESSENCE" pitchFamily="2" charset="0"/>
              </a:rPr>
              <a:t>,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no one knows </a:t>
            </a:r>
            <a:r>
              <a:rPr lang="en-US" sz="3200" dirty="0">
                <a:latin typeface="AR ESSENCE" pitchFamily="2" charset="0"/>
              </a:rPr>
              <a:t>the day or hour when these things will happen, not even the angels in heaven or the Son himself. </a:t>
            </a:r>
            <a:r>
              <a:rPr lang="en-US" sz="3200" b="1" u="sng" dirty="0">
                <a:solidFill>
                  <a:srgbClr val="FF0000"/>
                </a:solidFill>
                <a:effectLst>
                  <a:outerShdw blurRad="38100" dist="38100" dir="2700000" algn="tl">
                    <a:srgbClr val="000000">
                      <a:alpha val="43137"/>
                    </a:srgbClr>
                  </a:outerShdw>
                </a:effectLst>
                <a:highlight>
                  <a:srgbClr val="FFFF00"/>
                </a:highlight>
                <a:latin typeface="Arial Black" panose="020B0A04020102020204" pitchFamily="34" charset="0"/>
              </a:rPr>
              <a:t>Only the Father knows</a:t>
            </a:r>
            <a:r>
              <a:rPr lang="en-US" sz="3200" dirty="0">
                <a:latin typeface="AR ESSENCE" pitchFamily="2" charset="0"/>
              </a:rPr>
              <a:t>.   </a:t>
            </a:r>
            <a:r>
              <a:rPr lang="en-US" sz="3200" baseline="30000" dirty="0">
                <a:latin typeface="AR ESSENCE" pitchFamily="2" charset="0"/>
              </a:rPr>
              <a:t>Matthew 24.36</a:t>
            </a:r>
          </a:p>
          <a:p>
            <a:endParaRPr lang="en-US" dirty="0">
              <a:latin typeface="AR ESSENCE" pitchFamily="2" charset="0"/>
            </a:endParaRPr>
          </a:p>
        </p:txBody>
      </p:sp>
    </p:spTree>
    <p:extLst>
      <p:ext uri="{BB962C8B-B14F-4D97-AF65-F5344CB8AC3E}">
        <p14:creationId xmlns:p14="http://schemas.microsoft.com/office/powerpoint/2010/main" val="21481863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anim calcmode="lin" valueType="num">
                                      <p:cBhvr>
                                        <p:cTn id="8"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3000"/>
                                        <p:tgtEl>
                                          <p:spTgt spid="3">
                                            <p:txEl>
                                              <p:pRg st="1" end="1"/>
                                            </p:txEl>
                                          </p:spTgt>
                                        </p:tgtEl>
                                      </p:cBhvr>
                                    </p:animEffect>
                                    <p:anim calcmode="lin" valueType="num">
                                      <p:cBhvr>
                                        <p:cTn id="14"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3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6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3000"/>
                                        <p:tgtEl>
                                          <p:spTgt spid="3">
                                            <p:txEl>
                                              <p:pRg st="2" end="2"/>
                                            </p:txEl>
                                          </p:spTgt>
                                        </p:tgtEl>
                                      </p:cBhvr>
                                    </p:animEffect>
                                    <p:anim calcmode="lin" valueType="num">
                                      <p:cBhvr>
                                        <p:cTn id="20"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l="30287" r="28865"/>
          <a:stretch/>
        </p:blipFill>
        <p:spPr bwMode="auto">
          <a:xfrm>
            <a:off x="1373023" y="2590800"/>
            <a:ext cx="1524000" cy="372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93278" y="266700"/>
            <a:ext cx="3883489" cy="2767451"/>
          </a:xfrm>
        </p:spPr>
        <p:txBody>
          <a:bodyPr>
            <a:normAutofit/>
          </a:bodyPr>
          <a:lstStyle/>
          <a:p>
            <a:r>
              <a:rPr lang="en-US" b="1" spc="600" dirty="0">
                <a:latin typeface="AR ESSENCE" pitchFamily="2" charset="0"/>
              </a:rPr>
              <a:t>The  3</a:t>
            </a:r>
            <a:r>
              <a:rPr lang="en-US" b="1" spc="600" baseline="30000" dirty="0">
                <a:latin typeface="AR ESSENCE" pitchFamily="2" charset="0"/>
              </a:rPr>
              <a:t>RD</a:t>
            </a:r>
            <a:r>
              <a:rPr lang="en-US" b="1" spc="600" dirty="0">
                <a:latin typeface="AR ESSENCE" pitchFamily="2" charset="0"/>
              </a:rPr>
              <a:t>  QUESTION Answered</a:t>
            </a:r>
          </a:p>
        </p:txBody>
      </p:sp>
      <p:sp>
        <p:nvSpPr>
          <p:cNvPr id="3" name="Content Placeholder 2"/>
          <p:cNvSpPr>
            <a:spLocks noGrp="1"/>
          </p:cNvSpPr>
          <p:nvPr>
            <p:ph idx="1"/>
          </p:nvPr>
        </p:nvSpPr>
        <p:spPr>
          <a:xfrm>
            <a:off x="4076767" y="266699"/>
            <a:ext cx="7658033" cy="6324601"/>
          </a:xfrm>
        </p:spPr>
        <p:txBody>
          <a:bodyPr anchor="ctr">
            <a:normAutofit/>
          </a:bodyPr>
          <a:lstStyle/>
          <a:p>
            <a:pPr marL="514350" indent="-514350">
              <a:buFont typeface="+mj-lt"/>
              <a:buAutoNum type="arabicPeriod"/>
            </a:pP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No one </a:t>
            </a:r>
            <a:r>
              <a:rPr lang="en-US" dirty="0">
                <a:solidFill>
                  <a:prstClr val="black"/>
                </a:solidFill>
                <a:latin typeface="AR ESSENCE" pitchFamily="2" charset="0"/>
              </a:rPr>
              <a:t>knows the day or the hour</a:t>
            </a:r>
          </a:p>
          <a:p>
            <a:pPr marL="914400" lvl="1" indent="-514350">
              <a:buFont typeface="Arial" pitchFamily="34" charset="0"/>
              <a:buChar char="•"/>
            </a:pPr>
            <a:r>
              <a:rPr lang="en-US" sz="3200" dirty="0">
                <a:solidFill>
                  <a:prstClr val="black"/>
                </a:solidFill>
                <a:latin typeface="AR ESSENCE" pitchFamily="2" charset="0"/>
              </a:rPr>
              <a:t>The Angels DO NOT know!</a:t>
            </a:r>
          </a:p>
          <a:p>
            <a:pPr marL="914400" lvl="1" indent="-514350">
              <a:buFont typeface="Arial" pitchFamily="34" charset="0"/>
              <a:buChar char="•"/>
            </a:pPr>
            <a:r>
              <a:rPr lang="en-US" sz="3200" dirty="0">
                <a:solidFill>
                  <a:prstClr val="black"/>
                </a:solidFill>
                <a:latin typeface="AR ESSENCE" pitchFamily="2" charset="0"/>
              </a:rPr>
              <a:t>The Son does not know!</a:t>
            </a:r>
          </a:p>
          <a:p>
            <a:pPr marL="914400" lvl="1" indent="-514350">
              <a:buFont typeface="Arial" pitchFamily="34" charset="0"/>
              <a:buChar char="•"/>
            </a:pPr>
            <a:r>
              <a:rPr lang="en-US" sz="3200" u="sng" dirty="0">
                <a:solidFill>
                  <a:srgbClr val="C00000"/>
                </a:solidFill>
                <a:effectLst>
                  <a:outerShdw blurRad="38100" dist="38100" dir="2700000" algn="tl">
                    <a:srgbClr val="000000">
                      <a:alpha val="43137"/>
                    </a:srgbClr>
                  </a:outerShdw>
                </a:effectLst>
                <a:latin typeface="AR ESSENCE" pitchFamily="2" charset="0"/>
              </a:rPr>
              <a:t>ONLY the </a:t>
            </a:r>
            <a:r>
              <a:rPr lang="en-US" sz="3200" b="1" u="sng" dirty="0">
                <a:solidFill>
                  <a:srgbClr val="FF0000"/>
                </a:solidFill>
                <a:effectLst>
                  <a:outerShdw blurRad="38100" dist="38100" dir="2700000" algn="tl">
                    <a:srgbClr val="000000">
                      <a:alpha val="43137"/>
                    </a:srgbClr>
                  </a:outerShdw>
                </a:effectLst>
                <a:highlight>
                  <a:srgbClr val="FFFF00"/>
                </a:highlight>
                <a:latin typeface="Arial Black" panose="020B0A04020102020204" pitchFamily="34" charset="0"/>
              </a:rPr>
              <a:t>Father knows</a:t>
            </a:r>
            <a:r>
              <a:rPr lang="en-US" sz="3200" u="sng" dirty="0">
                <a:solidFill>
                  <a:srgbClr val="C00000"/>
                </a:solidFill>
                <a:effectLst>
                  <a:outerShdw blurRad="38100" dist="38100" dir="2700000" algn="tl">
                    <a:srgbClr val="000000">
                      <a:alpha val="43137"/>
                    </a:srgbClr>
                  </a:outerShdw>
                </a:effectLst>
                <a:latin typeface="AR ESSENCE" pitchFamily="2" charset="0"/>
              </a:rPr>
              <a:t>!</a:t>
            </a:r>
          </a:p>
          <a:p>
            <a:pPr marL="514350" indent="-514350">
              <a:buFont typeface="+mj-lt"/>
              <a:buAutoNum type="arabicPeriod"/>
            </a:pPr>
            <a:r>
              <a:rPr lang="en-US" dirty="0">
                <a:solidFill>
                  <a:prstClr val="black"/>
                </a:solidFill>
                <a:latin typeface="AR ESSENCE" pitchFamily="2" charset="0"/>
              </a:rPr>
              <a:t>When someone, anyone, anywhere, especially preachers, says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they know when</a:t>
            </a:r>
            <a:r>
              <a:rPr lang="en-US" u="sng" dirty="0">
                <a:solidFill>
                  <a:prstClr val="black"/>
                </a:solidFill>
                <a:latin typeface="AR ESSENCE" pitchFamily="2" charset="0"/>
              </a:rPr>
              <a:t> the end is coming </a:t>
            </a:r>
            <a:r>
              <a:rPr lang="en-US" dirty="0">
                <a:solidFill>
                  <a:prstClr val="black"/>
                </a:solidFill>
                <a:latin typeface="AR ESSENCE" pitchFamily="2" charset="0"/>
              </a:rPr>
              <a:t>just …</a:t>
            </a:r>
          </a:p>
          <a:p>
            <a:pPr marL="914400" lvl="1" indent="-514350">
              <a:buFont typeface="Arial" pitchFamily="34" charset="0"/>
              <a:buChar char="•"/>
            </a:pPr>
            <a:r>
              <a:rPr lang="en-US" sz="3200" b="1" u="sng" dirty="0">
                <a:solidFill>
                  <a:srgbClr val="C00000"/>
                </a:solidFill>
                <a:effectLst>
                  <a:outerShdw blurRad="38100" dist="38100" dir="2700000" algn="tl">
                    <a:srgbClr val="000000">
                      <a:alpha val="43137"/>
                    </a:srgbClr>
                  </a:outerShdw>
                </a:effectLst>
                <a:latin typeface="AR ESSENCE" pitchFamily="2" charset="0"/>
              </a:rPr>
              <a:t>REFER back </a:t>
            </a:r>
            <a:r>
              <a:rPr lang="en-US" sz="3200" dirty="0">
                <a:solidFill>
                  <a:prstClr val="black"/>
                </a:solidFill>
                <a:latin typeface="AR ESSENCE" pitchFamily="2" charset="0"/>
              </a:rPr>
              <a:t>to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NUMBER 1 </a:t>
            </a:r>
            <a:r>
              <a:rPr lang="en-US" sz="3200" dirty="0">
                <a:solidFill>
                  <a:prstClr val="black"/>
                </a:solidFill>
                <a:latin typeface="AR ESSENCE" pitchFamily="2" charset="0"/>
              </a:rPr>
              <a:t>above and find a new preacher!</a:t>
            </a:r>
            <a:endParaRPr lang="en-US" sz="3200" dirty="0">
              <a:solidFill>
                <a:srgbClr val="FF0000"/>
              </a:solidFill>
              <a:latin typeface="AR ESSENCE" pitchFamily="2" charset="0"/>
            </a:endParaRPr>
          </a:p>
        </p:txBody>
      </p:sp>
    </p:spTree>
    <p:extLst>
      <p:ext uri="{BB962C8B-B14F-4D97-AF65-F5344CB8AC3E}">
        <p14:creationId xmlns:p14="http://schemas.microsoft.com/office/powerpoint/2010/main" val="33010201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anim calcmode="lin" valueType="num">
                                      <p:cBhvr>
                                        <p:cTn id="8"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3000"/>
                                        <p:tgtEl>
                                          <p:spTgt spid="3">
                                            <p:txEl>
                                              <p:pRg st="1" end="1"/>
                                            </p:txEl>
                                          </p:spTgt>
                                        </p:tgtEl>
                                      </p:cBhvr>
                                    </p:animEffect>
                                    <p:anim calcmode="lin" valueType="num">
                                      <p:cBhvr>
                                        <p:cTn id="14"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3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6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3000"/>
                                        <p:tgtEl>
                                          <p:spTgt spid="3">
                                            <p:txEl>
                                              <p:pRg st="2" end="2"/>
                                            </p:txEl>
                                          </p:spTgt>
                                        </p:tgtEl>
                                      </p:cBhvr>
                                    </p:animEffect>
                                    <p:anim calcmode="lin" valueType="num">
                                      <p:cBhvr>
                                        <p:cTn id="20"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9000"/>
                            </p:stCondLst>
                            <p:childTnLst>
                              <p:par>
                                <p:cTn id="23" presetID="42" presetClass="entr" presetSubtype="0"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3000"/>
                                        <p:tgtEl>
                                          <p:spTgt spid="3">
                                            <p:txEl>
                                              <p:pRg st="3" end="3"/>
                                            </p:txEl>
                                          </p:spTgt>
                                        </p:tgtEl>
                                      </p:cBhvr>
                                    </p:animEffect>
                                    <p:anim calcmode="lin" valueType="num">
                                      <p:cBhvr>
                                        <p:cTn id="26"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3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3000"/>
                                        <p:tgtEl>
                                          <p:spTgt spid="3">
                                            <p:txEl>
                                              <p:pRg st="4" end="4"/>
                                            </p:txEl>
                                          </p:spTgt>
                                        </p:tgtEl>
                                      </p:cBhvr>
                                    </p:animEffect>
                                    <p:anim calcmode="lin" valueType="num">
                                      <p:cBhvr>
                                        <p:cTn id="33"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3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5" fill="hold">
                            <p:stCondLst>
                              <p:cond delay="3000"/>
                            </p:stCondLst>
                            <p:childTnLst>
                              <p:par>
                                <p:cTn id="36" presetID="42" presetClass="entr" presetSubtype="0" fill="hold" nodeType="after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3000"/>
                                        <p:tgtEl>
                                          <p:spTgt spid="3">
                                            <p:txEl>
                                              <p:pRg st="5" end="5"/>
                                            </p:txEl>
                                          </p:spTgt>
                                        </p:tgtEl>
                                      </p:cBhvr>
                                    </p:animEffect>
                                    <p:anim calcmode="lin" valueType="num">
                                      <p:cBhvr>
                                        <p:cTn id="39"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3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590800"/>
            <a:ext cx="4921673" cy="4281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93278" y="380853"/>
            <a:ext cx="3883489" cy="2486024"/>
          </a:xfrm>
        </p:spPr>
        <p:txBody>
          <a:bodyPr>
            <a:normAutofit/>
          </a:bodyPr>
          <a:lstStyle/>
          <a:p>
            <a:r>
              <a:rPr lang="en-US" dirty="0">
                <a:solidFill>
                  <a:prstClr val="black"/>
                </a:solidFill>
                <a:latin typeface="AR ESSENCE" pitchFamily="2" charset="0"/>
              </a:rPr>
              <a:t>Ready or Not Here HE Comes!</a:t>
            </a:r>
            <a:endParaRPr lang="en-US" b="1" spc="600" dirty="0">
              <a:latin typeface="AR ESSENCE" pitchFamily="2" charset="0"/>
            </a:endParaRPr>
          </a:p>
        </p:txBody>
      </p:sp>
      <p:sp>
        <p:nvSpPr>
          <p:cNvPr id="3" name="Content Placeholder 2"/>
          <p:cNvSpPr>
            <a:spLocks noGrp="1"/>
          </p:cNvSpPr>
          <p:nvPr>
            <p:ph idx="1"/>
          </p:nvPr>
        </p:nvSpPr>
        <p:spPr>
          <a:xfrm>
            <a:off x="4422445" y="609601"/>
            <a:ext cx="7197990" cy="5867399"/>
          </a:xfrm>
        </p:spPr>
        <p:txBody>
          <a:bodyPr anchor="ctr">
            <a:normAutofit/>
          </a:bodyPr>
          <a:lstStyle/>
          <a:p>
            <a:pPr marL="0" indent="0" algn="ctr">
              <a:spcAft>
                <a:spcPts val="1200"/>
              </a:spcAft>
              <a:buNone/>
            </a:pPr>
            <a:r>
              <a:rPr lang="en-US" b="1" u="sng"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HISTORY</a:t>
            </a:r>
            <a:r>
              <a:rPr lang="en-US" dirty="0">
                <a:solidFill>
                  <a:prstClr val="black"/>
                </a:solidFill>
                <a:latin typeface="AR ESSENCE" pitchFamily="2" charset="0"/>
              </a:rPr>
              <a:t> says Jerusalem was destroyed </a:t>
            </a:r>
            <a:br>
              <a:rPr lang="en-US" dirty="0">
                <a:solidFill>
                  <a:prstClr val="black"/>
                </a:solidFill>
                <a:latin typeface="AR ESSENCE" pitchFamily="2" charset="0"/>
              </a:rPr>
            </a:br>
            <a:r>
              <a:rPr lang="en-US" dirty="0">
                <a:solidFill>
                  <a:prstClr val="black"/>
                </a:solidFill>
                <a:latin typeface="AR ESSENCE" pitchFamily="2" charset="0"/>
              </a:rPr>
              <a:t> in 70 A.D., just like JESUS said.</a:t>
            </a:r>
          </a:p>
          <a:p>
            <a:pPr marL="0" indent="0" algn="ctr">
              <a:spcAft>
                <a:spcPts val="1200"/>
              </a:spcAft>
              <a:buNone/>
            </a:pPr>
            <a:r>
              <a:rPr lang="en-US" dirty="0">
                <a:solidFill>
                  <a:prstClr val="black"/>
                </a:solidFill>
                <a:latin typeface="Arial Black" panose="020B0A04020102020204" pitchFamily="34" charset="0"/>
              </a:rPr>
              <a:t>All the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cs typeface="Aharoni" panose="02010803020104030203" pitchFamily="2" charset="-79"/>
              </a:rPr>
              <a:t>SIGNS</a:t>
            </a:r>
            <a:r>
              <a:rPr lang="en-US" dirty="0">
                <a:solidFill>
                  <a:prstClr val="black"/>
                </a:solidFill>
                <a:latin typeface="Arial Black" panose="020B0A04020102020204" pitchFamily="34" charset="0"/>
              </a:rPr>
              <a:t> say </a:t>
            </a:r>
            <a:br>
              <a:rPr lang="en-US" dirty="0">
                <a:solidFill>
                  <a:prstClr val="black"/>
                </a:solidFill>
                <a:latin typeface="Arial Black" panose="020B0A04020102020204" pitchFamily="34" charset="0"/>
              </a:rPr>
            </a:br>
            <a:r>
              <a:rPr lang="en-US" dirty="0">
                <a:solidFill>
                  <a:prstClr val="black"/>
                </a:solidFill>
                <a:latin typeface="Arial Black" panose="020B0A04020102020204" pitchFamily="34" charset="0"/>
              </a:rPr>
              <a:t>he can come back at any time.</a:t>
            </a:r>
          </a:p>
          <a:p>
            <a:pPr marL="0" indent="0" algn="ctr">
              <a:spcAft>
                <a:spcPts val="1200"/>
              </a:spcAft>
              <a:buNone/>
            </a:pPr>
            <a:r>
              <a:rPr lang="en-US" dirty="0">
                <a:solidFill>
                  <a:prstClr val="black"/>
                </a:solidFill>
                <a:latin typeface="AR ESSENCE" pitchFamily="2" charset="0"/>
              </a:rPr>
              <a:t>Jesus Said: </a:t>
            </a:r>
            <a:r>
              <a:rPr lang="en-US" i="1" dirty="0">
                <a:solidFill>
                  <a:prstClr val="black"/>
                </a:solidFill>
                <a:latin typeface="AR ESSENCE" pitchFamily="2" charset="0"/>
              </a:rPr>
              <a:t>You also must be ready all the time, for the Son of Man will come when </a:t>
            </a:r>
            <a:br>
              <a:rPr lang="en-US" i="1" dirty="0">
                <a:solidFill>
                  <a:prstClr val="black"/>
                </a:solidFill>
                <a:latin typeface="AR ESSENCE" pitchFamily="2" charset="0"/>
              </a:rPr>
            </a:br>
            <a:r>
              <a:rPr lang="en-US" b="1" i="1" u="sng" spc="600"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LEAST EXPECTED</a:t>
            </a:r>
            <a:r>
              <a:rPr lang="en-US" dirty="0">
                <a:solidFill>
                  <a:prstClr val="black"/>
                </a:solidFill>
                <a:latin typeface="AR ESSENCE" pitchFamily="2" charset="0"/>
              </a:rPr>
              <a:t>.</a:t>
            </a:r>
          </a:p>
          <a:p>
            <a:pPr marL="0" indent="0" algn="ctr">
              <a:spcAft>
                <a:spcPts val="1200"/>
              </a:spcAft>
              <a:buNone/>
            </a:pPr>
            <a:r>
              <a:rPr lang="en-US" baseline="30000" dirty="0">
                <a:solidFill>
                  <a:prstClr val="black"/>
                </a:solidFill>
                <a:latin typeface="AR ESSENCE" pitchFamily="2" charset="0"/>
              </a:rPr>
              <a:t>Matthew 24.44</a:t>
            </a:r>
          </a:p>
        </p:txBody>
      </p:sp>
    </p:spTree>
    <p:extLst>
      <p:ext uri="{BB962C8B-B14F-4D97-AF65-F5344CB8AC3E}">
        <p14:creationId xmlns:p14="http://schemas.microsoft.com/office/powerpoint/2010/main" val="28883269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0"/>
                                        <p:tgtEl>
                                          <p:spTgt spid="3">
                                            <p:txEl>
                                              <p:pRg st="0" end="0"/>
                                            </p:txEl>
                                          </p:spTgt>
                                        </p:tgtEl>
                                      </p:cBhvr>
                                    </p:animEffect>
                                    <p:anim calcmode="lin" valueType="num">
                                      <p:cBhvr>
                                        <p:cTn id="8" dur="5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5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par>
                          <p:cTn id="10" fill="hold">
                            <p:stCondLst>
                              <p:cond delay="5000"/>
                            </p:stCondLst>
                            <p:childTnLst>
                              <p:par>
                                <p:cTn id="11" presetID="45"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0"/>
                                        <p:tgtEl>
                                          <p:spTgt spid="3">
                                            <p:txEl>
                                              <p:pRg st="1" end="1"/>
                                            </p:txEl>
                                          </p:spTgt>
                                        </p:tgtEl>
                                      </p:cBhvr>
                                    </p:animEffect>
                                    <p:anim calcmode="lin" valueType="num">
                                      <p:cBhvr>
                                        <p:cTn id="14" dur="5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5" dur="5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par>
                          <p:cTn id="16" fill="hold">
                            <p:stCondLst>
                              <p:cond delay="10000"/>
                            </p:stCondLst>
                            <p:childTnLst>
                              <p:par>
                                <p:cTn id="17" presetID="45"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0"/>
                                        <p:tgtEl>
                                          <p:spTgt spid="3">
                                            <p:txEl>
                                              <p:pRg st="2" end="2"/>
                                            </p:txEl>
                                          </p:spTgt>
                                        </p:tgtEl>
                                      </p:cBhvr>
                                    </p:animEffect>
                                    <p:anim calcmode="lin" valueType="num">
                                      <p:cBhvr>
                                        <p:cTn id="20" dur="5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1" dur="5000" fill="hold"/>
                                        <p:tgtEl>
                                          <p:spTgt spid="3">
                                            <p:txEl>
                                              <p:pRg st="2" end="2"/>
                                            </p:txEl>
                                          </p:spTgt>
                                        </p:tgtEl>
                                        <p:attrNameLst>
                                          <p:attrName>ppt_h</p:attrName>
                                        </p:attrNameLst>
                                      </p:cBhvr>
                                      <p:tavLst>
                                        <p:tav tm="0">
                                          <p:val>
                                            <p:strVal val="#ppt_h"/>
                                          </p:val>
                                        </p:tav>
                                        <p:tav tm="100000">
                                          <p:val>
                                            <p:strVal val="#ppt_h"/>
                                          </p:val>
                                        </p:tav>
                                      </p:tavLst>
                                    </p:anim>
                                  </p:childTnLst>
                                </p:cTn>
                              </p:par>
                              <p:par>
                                <p:cTn id="22" presetID="45"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0"/>
                                        <p:tgtEl>
                                          <p:spTgt spid="3">
                                            <p:txEl>
                                              <p:pRg st="3" end="3"/>
                                            </p:txEl>
                                          </p:spTgt>
                                        </p:tgtEl>
                                      </p:cBhvr>
                                    </p:animEffect>
                                    <p:anim calcmode="lin" valueType="num">
                                      <p:cBhvr>
                                        <p:cTn id="25" dur="5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26" dur="5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278" y="380853"/>
            <a:ext cx="3883489" cy="2486024"/>
          </a:xfrm>
        </p:spPr>
        <p:txBody>
          <a:bodyPr>
            <a:normAutofit/>
          </a:bodyPr>
          <a:lstStyle/>
          <a:p>
            <a:r>
              <a:rPr lang="en-US" dirty="0">
                <a:solidFill>
                  <a:prstClr val="black"/>
                </a:solidFill>
                <a:latin typeface="AR ESSENCE" pitchFamily="2" charset="0"/>
              </a:rPr>
              <a:t>The Truth</a:t>
            </a:r>
            <a:br>
              <a:rPr lang="en-US" dirty="0">
                <a:solidFill>
                  <a:prstClr val="black"/>
                </a:solidFill>
                <a:latin typeface="AR ESSENCE" pitchFamily="2" charset="0"/>
              </a:rPr>
            </a:br>
            <a:r>
              <a:rPr lang="en-US" dirty="0">
                <a:solidFill>
                  <a:prstClr val="black"/>
                </a:solidFill>
                <a:latin typeface="AR ESSENCE" pitchFamily="2" charset="0"/>
              </a:rPr>
              <a:t>About</a:t>
            </a:r>
            <a:br>
              <a:rPr lang="en-US" dirty="0">
                <a:solidFill>
                  <a:prstClr val="black"/>
                </a:solidFill>
                <a:latin typeface="AR ESSENCE" pitchFamily="2" charset="0"/>
              </a:rPr>
            </a:br>
            <a:r>
              <a:rPr lang="en-US" i="1" dirty="0">
                <a:solidFill>
                  <a:prstClr val="black"/>
                </a:solidFill>
                <a:latin typeface="AR ESSENCE" pitchFamily="2" charset="0"/>
              </a:rPr>
              <a:t>The End of Time</a:t>
            </a:r>
            <a:endParaRPr lang="en-US" b="1" i="1" spc="600" dirty="0">
              <a:latin typeface="AR ESSENCE" pitchFamily="2" charset="0"/>
            </a:endParaRPr>
          </a:p>
        </p:txBody>
      </p:sp>
      <p:sp>
        <p:nvSpPr>
          <p:cNvPr id="3" name="Content Placeholder 2"/>
          <p:cNvSpPr>
            <a:spLocks noGrp="1"/>
          </p:cNvSpPr>
          <p:nvPr>
            <p:ph idx="1"/>
          </p:nvPr>
        </p:nvSpPr>
        <p:spPr>
          <a:xfrm>
            <a:off x="4443874" y="0"/>
            <a:ext cx="7367126" cy="6858000"/>
          </a:xfrm>
        </p:spPr>
        <p:txBody>
          <a:bodyPr anchor="ctr">
            <a:normAutofit fontScale="62500" lnSpcReduction="20000"/>
          </a:bodyPr>
          <a:lstStyle/>
          <a:p>
            <a:pPr marL="0" indent="0">
              <a:buNone/>
            </a:pPr>
            <a:r>
              <a:rPr lang="en-US" dirty="0">
                <a:solidFill>
                  <a:prstClr val="black"/>
                </a:solidFill>
                <a:latin typeface="AR ESSENCE" pitchFamily="2" charset="0"/>
              </a:rPr>
              <a:t>The </a:t>
            </a:r>
            <a:r>
              <a:rPr lang="en-US" dirty="0">
                <a:solidFill>
                  <a:prstClr val="black"/>
                </a:solidFill>
                <a:highlight>
                  <a:srgbClr val="FFFF00"/>
                </a:highlight>
                <a:latin typeface="AR ESSENCE" pitchFamily="2" charset="0"/>
              </a:rPr>
              <a:t>END WILL COME </a:t>
            </a:r>
            <a:r>
              <a:rPr lang="en-US" dirty="0">
                <a:solidFill>
                  <a:prstClr val="black"/>
                </a:solidFill>
                <a:latin typeface="AR ESSENCE" pitchFamily="2" charset="0"/>
              </a:rPr>
              <a:t>will answer questions about</a:t>
            </a:r>
          </a:p>
          <a:p>
            <a:pPr marL="0" indent="0">
              <a:buNone/>
            </a:pPr>
            <a:endParaRPr lang="en-US" dirty="0">
              <a:solidFill>
                <a:prstClr val="black"/>
              </a:solidFill>
              <a:latin typeface="AR ESSENCE" pitchFamily="2" charset="0"/>
            </a:endParaRPr>
          </a:p>
          <a:p>
            <a:pPr marL="0" indent="0">
              <a:buNone/>
            </a:pPr>
            <a:r>
              <a:rPr lang="en-US" dirty="0">
                <a:solidFill>
                  <a:prstClr val="black"/>
                </a:solidFill>
                <a:latin typeface="AR ESSENCE" pitchFamily="2" charset="0"/>
              </a:rPr>
              <a:t>The Antichrist</a:t>
            </a:r>
          </a:p>
          <a:p>
            <a:pPr marL="0" indent="0">
              <a:buNone/>
            </a:pPr>
            <a:r>
              <a:rPr lang="en-US" dirty="0">
                <a:solidFill>
                  <a:prstClr val="black"/>
                </a:solidFill>
                <a:latin typeface="AR ESSENCE" pitchFamily="2" charset="0"/>
              </a:rPr>
              <a:t>The end of time</a:t>
            </a:r>
          </a:p>
          <a:p>
            <a:pPr marL="0" indent="0">
              <a:buNone/>
            </a:pPr>
            <a:r>
              <a:rPr lang="en-US" dirty="0">
                <a:solidFill>
                  <a:prstClr val="black"/>
                </a:solidFill>
                <a:latin typeface="AR ESSENCE" pitchFamily="2" charset="0"/>
              </a:rPr>
              <a:t>The Millennium</a:t>
            </a:r>
          </a:p>
          <a:p>
            <a:pPr marL="0" indent="0">
              <a:buNone/>
            </a:pPr>
            <a:r>
              <a:rPr lang="en-US" dirty="0">
                <a:solidFill>
                  <a:prstClr val="black"/>
                </a:solidFill>
                <a:latin typeface="AR ESSENCE" pitchFamily="2" charset="0"/>
              </a:rPr>
              <a:t>The third Temple</a:t>
            </a:r>
          </a:p>
          <a:p>
            <a:pPr marL="0" indent="0">
              <a:buNone/>
            </a:pPr>
            <a:r>
              <a:rPr lang="en-US" dirty="0">
                <a:solidFill>
                  <a:prstClr val="black"/>
                </a:solidFill>
                <a:latin typeface="AR ESSENCE" pitchFamily="2" charset="0"/>
              </a:rPr>
              <a:t>The three Heavens</a:t>
            </a:r>
          </a:p>
          <a:p>
            <a:pPr marL="0" indent="0">
              <a:buNone/>
            </a:pPr>
            <a:r>
              <a:rPr lang="en-US" dirty="0">
                <a:solidFill>
                  <a:prstClr val="black"/>
                </a:solidFill>
                <a:latin typeface="AR ESSENCE" pitchFamily="2" charset="0"/>
              </a:rPr>
              <a:t>The Mark of the Beast</a:t>
            </a:r>
          </a:p>
          <a:p>
            <a:pPr marL="0" indent="0">
              <a:buNone/>
            </a:pPr>
            <a:r>
              <a:rPr lang="en-US" dirty="0">
                <a:solidFill>
                  <a:prstClr val="black"/>
                </a:solidFill>
                <a:latin typeface="AR ESSENCE" pitchFamily="2" charset="0"/>
              </a:rPr>
              <a:t>How to interpret scripture</a:t>
            </a:r>
          </a:p>
          <a:p>
            <a:pPr marL="0" indent="0">
              <a:buNone/>
            </a:pPr>
            <a:r>
              <a:rPr lang="en-US" dirty="0">
                <a:solidFill>
                  <a:prstClr val="black"/>
                </a:solidFill>
                <a:latin typeface="AR ESSENCE" pitchFamily="2" charset="0"/>
              </a:rPr>
              <a:t>The truth about the rapture</a:t>
            </a:r>
          </a:p>
          <a:p>
            <a:pPr marL="0" indent="0">
              <a:buNone/>
            </a:pPr>
            <a:r>
              <a:rPr lang="en-US" dirty="0">
                <a:solidFill>
                  <a:prstClr val="black"/>
                </a:solidFill>
                <a:latin typeface="AR ESSENCE" pitchFamily="2" charset="0"/>
              </a:rPr>
              <a:t>The setting up of Jesus’ Kingdom</a:t>
            </a:r>
          </a:p>
          <a:p>
            <a:pPr marL="0" indent="0">
              <a:buNone/>
            </a:pPr>
            <a:r>
              <a:rPr lang="en-US" dirty="0">
                <a:solidFill>
                  <a:prstClr val="black"/>
                </a:solidFill>
                <a:latin typeface="AR ESSENCE" pitchFamily="2" charset="0"/>
              </a:rPr>
              <a:t>The final battle between good and evil</a:t>
            </a:r>
          </a:p>
          <a:p>
            <a:pPr marL="0" indent="0">
              <a:buNone/>
            </a:pPr>
            <a:r>
              <a:rPr lang="en-US" dirty="0">
                <a:solidFill>
                  <a:prstClr val="black"/>
                </a:solidFill>
                <a:latin typeface="AR ESSENCE" pitchFamily="2" charset="0"/>
              </a:rPr>
              <a:t>A verse-by-verse look at Matthew 24 &amp; 25</a:t>
            </a:r>
          </a:p>
          <a:p>
            <a:pPr marL="0" indent="0">
              <a:buNone/>
            </a:pPr>
            <a:r>
              <a:rPr lang="en-US" dirty="0">
                <a:solidFill>
                  <a:prstClr val="black"/>
                </a:solidFill>
                <a:latin typeface="AR ESSENCE" pitchFamily="2" charset="0"/>
              </a:rPr>
              <a:t>A commentary covering the Book of Revelation</a:t>
            </a:r>
          </a:p>
          <a:p>
            <a:pPr marL="0" indent="0">
              <a:buNone/>
            </a:pPr>
            <a:r>
              <a:rPr lang="en-US" dirty="0">
                <a:solidFill>
                  <a:prstClr val="black"/>
                </a:solidFill>
                <a:latin typeface="AR ESSENCE" pitchFamily="2" charset="0"/>
              </a:rPr>
              <a:t>The chain of events that happen at the end of time</a:t>
            </a:r>
          </a:p>
          <a:p>
            <a:pPr marL="0" indent="0">
              <a:buNone/>
            </a:pPr>
            <a:r>
              <a:rPr lang="en-US" dirty="0">
                <a:solidFill>
                  <a:prstClr val="black"/>
                </a:solidFill>
                <a:latin typeface="AR ESSENCE" pitchFamily="2" charset="0"/>
              </a:rPr>
              <a:t>A special section about the origin of Satan and Demons</a:t>
            </a:r>
          </a:p>
          <a:p>
            <a:pPr marL="0" indent="0">
              <a:buNone/>
              <a:tabLst>
                <a:tab pos="457200" algn="l"/>
              </a:tabLst>
            </a:pPr>
            <a:r>
              <a:rPr lang="en-US" dirty="0">
                <a:solidFill>
                  <a:prstClr val="black"/>
                </a:solidFill>
                <a:latin typeface="AR ESSENCE" pitchFamily="2" charset="0"/>
              </a:rPr>
              <a:t>The Melton Mess and the incongruent theology of Paradise Lost</a:t>
            </a:r>
          </a:p>
          <a:p>
            <a:pPr marL="0" indent="0">
              <a:buNone/>
            </a:pPr>
            <a:endParaRPr lang="en-US" dirty="0">
              <a:solidFill>
                <a:prstClr val="black"/>
              </a:solidFill>
              <a:latin typeface="AR ESSENCE" pitchFamily="2" charset="0"/>
            </a:endParaRPr>
          </a:p>
          <a:p>
            <a:pPr marL="0" indent="0">
              <a:buNone/>
            </a:pPr>
            <a:r>
              <a:rPr lang="en-US" dirty="0">
                <a:solidFill>
                  <a:prstClr val="black"/>
                </a:solidFill>
                <a:latin typeface="AR ESSENCE" pitchFamily="2" charset="0"/>
              </a:rPr>
              <a:t>Much of what you believe about the end of time may be wrong. Take the time to find out what the Bible really says about the end of time. Learn how the foundation of what you believe may be no more than sinking sand.</a:t>
            </a:r>
            <a:endParaRPr lang="en-US" baseline="30000" dirty="0">
              <a:solidFill>
                <a:prstClr val="black"/>
              </a:solidFill>
              <a:latin typeface="AR ESSENCE" pitchFamily="2" charset="0"/>
            </a:endParaRPr>
          </a:p>
        </p:txBody>
      </p:sp>
      <p:pic>
        <p:nvPicPr>
          <p:cNvPr id="7" name="Picture 6">
            <a:extLst>
              <a:ext uri="{FF2B5EF4-FFF2-40B4-BE49-F238E27FC236}">
                <a16:creationId xmlns:a16="http://schemas.microsoft.com/office/drawing/2014/main" id="{CAD59AA5-603D-335A-75BE-967AF5A90B24}"/>
              </a:ext>
            </a:extLst>
          </p:cNvPr>
          <p:cNvPicPr>
            <a:picLocks noChangeAspect="1"/>
          </p:cNvPicPr>
          <p:nvPr/>
        </p:nvPicPr>
        <p:blipFill>
          <a:blip r:embed="rId3"/>
          <a:stretch>
            <a:fillRect/>
          </a:stretch>
        </p:blipFill>
        <p:spPr>
          <a:xfrm>
            <a:off x="9415462" y="228599"/>
            <a:ext cx="2395538" cy="3613128"/>
          </a:xfrm>
          <a:prstGeom prst="rect">
            <a:avLst/>
          </a:prstGeom>
        </p:spPr>
      </p:pic>
      <p:pic>
        <p:nvPicPr>
          <p:cNvPr id="9" name="Picture 8">
            <a:extLst>
              <a:ext uri="{FF2B5EF4-FFF2-40B4-BE49-F238E27FC236}">
                <a16:creationId xmlns:a16="http://schemas.microsoft.com/office/drawing/2014/main" id="{ABEA4589-39C8-6770-4E97-0ABE5FFB1595}"/>
              </a:ext>
            </a:extLst>
          </p:cNvPr>
          <p:cNvPicPr>
            <a:picLocks noChangeAspect="1"/>
          </p:cNvPicPr>
          <p:nvPr/>
        </p:nvPicPr>
        <p:blipFill>
          <a:blip r:embed="rId4"/>
          <a:stretch>
            <a:fillRect/>
          </a:stretch>
        </p:blipFill>
        <p:spPr>
          <a:xfrm>
            <a:off x="959446" y="2866877"/>
            <a:ext cx="2351152" cy="3613128"/>
          </a:xfrm>
          <a:prstGeom prst="rect">
            <a:avLst/>
          </a:prstGeom>
        </p:spPr>
      </p:pic>
    </p:spTree>
    <p:extLst>
      <p:ext uri="{BB962C8B-B14F-4D97-AF65-F5344CB8AC3E}">
        <p14:creationId xmlns:p14="http://schemas.microsoft.com/office/powerpoint/2010/main" val="39023696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1000"/>
                                        <p:tgtEl>
                                          <p:spTgt spid="3">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dissolve">
                                      <p:cBhvr>
                                        <p:cTn id="11" dur="1000"/>
                                        <p:tgtEl>
                                          <p:spTgt spid="3">
                                            <p:txEl>
                                              <p:pRg st="2" end="2"/>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dissolve">
                                      <p:cBhvr>
                                        <p:cTn id="15" dur="1000"/>
                                        <p:tgtEl>
                                          <p:spTgt spid="3">
                                            <p:txEl>
                                              <p:pRg st="3" end="3"/>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ssolve">
                                      <p:cBhvr>
                                        <p:cTn id="19" dur="1000"/>
                                        <p:tgtEl>
                                          <p:spTgt spid="3">
                                            <p:txEl>
                                              <p:pRg st="4" end="4"/>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dissolve">
                                      <p:cBhvr>
                                        <p:cTn id="23" dur="1000"/>
                                        <p:tgtEl>
                                          <p:spTgt spid="3">
                                            <p:txEl>
                                              <p:pRg st="5" end="5"/>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1000"/>
                                        <p:tgtEl>
                                          <p:spTgt spid="3">
                                            <p:txEl>
                                              <p:pRg st="6" end="6"/>
                                            </p:txEl>
                                          </p:spTgt>
                                        </p:tgtEl>
                                      </p:cBhvr>
                                    </p:animEffect>
                                  </p:childTnLst>
                                </p:cTn>
                              </p:par>
                            </p:childTnLst>
                          </p:cTn>
                        </p:par>
                        <p:par>
                          <p:cTn id="28" fill="hold">
                            <p:stCondLst>
                              <p:cond delay="6000"/>
                            </p:stCondLst>
                            <p:childTnLst>
                              <p:par>
                                <p:cTn id="29" presetID="9" presetClass="entr" presetSubtype="0" fill="hold"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dissolve">
                                      <p:cBhvr>
                                        <p:cTn id="31" dur="1000"/>
                                        <p:tgtEl>
                                          <p:spTgt spid="3">
                                            <p:txEl>
                                              <p:pRg st="7" end="7"/>
                                            </p:txEl>
                                          </p:spTgt>
                                        </p:tgtEl>
                                      </p:cBhvr>
                                    </p:animEffect>
                                  </p:childTnLst>
                                </p:cTn>
                              </p:par>
                            </p:childTnLst>
                          </p:cTn>
                        </p:par>
                        <p:par>
                          <p:cTn id="32" fill="hold">
                            <p:stCondLst>
                              <p:cond delay="7000"/>
                            </p:stCondLst>
                            <p:childTnLst>
                              <p:par>
                                <p:cTn id="33" presetID="9" presetClass="entr" presetSubtype="0" fill="hold" nodeType="after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dissolve">
                                      <p:cBhvr>
                                        <p:cTn id="35" dur="1000"/>
                                        <p:tgtEl>
                                          <p:spTgt spid="3">
                                            <p:txEl>
                                              <p:pRg st="8" end="8"/>
                                            </p:txEl>
                                          </p:spTgt>
                                        </p:tgtEl>
                                      </p:cBhvr>
                                    </p:animEffect>
                                  </p:childTnLst>
                                </p:cTn>
                              </p:par>
                            </p:childTnLst>
                          </p:cTn>
                        </p:par>
                        <p:par>
                          <p:cTn id="36" fill="hold">
                            <p:stCondLst>
                              <p:cond delay="8000"/>
                            </p:stCondLst>
                            <p:childTnLst>
                              <p:par>
                                <p:cTn id="37" presetID="9" presetClass="entr" presetSubtype="0" fill="hold" nodeType="after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dissolve">
                                      <p:cBhvr>
                                        <p:cTn id="39" dur="1000"/>
                                        <p:tgtEl>
                                          <p:spTgt spid="3">
                                            <p:txEl>
                                              <p:pRg st="9" end="9"/>
                                            </p:txEl>
                                          </p:spTgt>
                                        </p:tgtEl>
                                      </p:cBhvr>
                                    </p:animEffect>
                                  </p:childTnLst>
                                </p:cTn>
                              </p:par>
                            </p:childTnLst>
                          </p:cTn>
                        </p:par>
                        <p:par>
                          <p:cTn id="40" fill="hold">
                            <p:stCondLst>
                              <p:cond delay="9000"/>
                            </p:stCondLst>
                            <p:childTnLst>
                              <p:par>
                                <p:cTn id="41" presetID="9" presetClass="entr" presetSubtype="0" fill="hold" nodeType="after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dissolve">
                                      <p:cBhvr>
                                        <p:cTn id="43" dur="1000"/>
                                        <p:tgtEl>
                                          <p:spTgt spid="3">
                                            <p:txEl>
                                              <p:pRg st="10" end="10"/>
                                            </p:txEl>
                                          </p:spTgt>
                                        </p:tgtEl>
                                      </p:cBhvr>
                                    </p:animEffect>
                                  </p:childTnLst>
                                </p:cTn>
                              </p:par>
                            </p:childTnLst>
                          </p:cTn>
                        </p:par>
                        <p:par>
                          <p:cTn id="44" fill="hold">
                            <p:stCondLst>
                              <p:cond delay="10000"/>
                            </p:stCondLst>
                            <p:childTnLst>
                              <p:par>
                                <p:cTn id="45" presetID="9" presetClass="entr" presetSubtype="0" fill="hold" nodeType="after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dissolve">
                                      <p:cBhvr>
                                        <p:cTn id="47" dur="1000"/>
                                        <p:tgtEl>
                                          <p:spTgt spid="3">
                                            <p:txEl>
                                              <p:pRg st="11" end="11"/>
                                            </p:txEl>
                                          </p:spTgt>
                                        </p:tgtEl>
                                      </p:cBhvr>
                                    </p:animEffect>
                                  </p:childTnLst>
                                </p:cTn>
                              </p:par>
                            </p:childTnLst>
                          </p:cTn>
                        </p:par>
                        <p:par>
                          <p:cTn id="48" fill="hold">
                            <p:stCondLst>
                              <p:cond delay="11000"/>
                            </p:stCondLst>
                            <p:childTnLst>
                              <p:par>
                                <p:cTn id="49" presetID="9" presetClass="entr" presetSubtype="0" fill="hold" nodeType="after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Effect transition="in" filter="dissolve">
                                      <p:cBhvr>
                                        <p:cTn id="51" dur="1000"/>
                                        <p:tgtEl>
                                          <p:spTgt spid="3">
                                            <p:txEl>
                                              <p:pRg st="12" end="12"/>
                                            </p:txEl>
                                          </p:spTgt>
                                        </p:tgtEl>
                                      </p:cBhvr>
                                    </p:animEffect>
                                  </p:childTnLst>
                                </p:cTn>
                              </p:par>
                            </p:childTnLst>
                          </p:cTn>
                        </p:par>
                        <p:par>
                          <p:cTn id="52" fill="hold">
                            <p:stCondLst>
                              <p:cond delay="12000"/>
                            </p:stCondLst>
                            <p:childTnLst>
                              <p:par>
                                <p:cTn id="53" presetID="9" presetClass="entr" presetSubtype="0" fill="hold" nodeType="after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Effect transition="in" filter="dissolve">
                                      <p:cBhvr>
                                        <p:cTn id="55" dur="1000"/>
                                        <p:tgtEl>
                                          <p:spTgt spid="3">
                                            <p:txEl>
                                              <p:pRg st="13" end="13"/>
                                            </p:txEl>
                                          </p:spTgt>
                                        </p:tgtEl>
                                      </p:cBhvr>
                                    </p:animEffect>
                                  </p:childTnLst>
                                </p:cTn>
                              </p:par>
                            </p:childTnLst>
                          </p:cTn>
                        </p:par>
                        <p:par>
                          <p:cTn id="56" fill="hold">
                            <p:stCondLst>
                              <p:cond delay="13000"/>
                            </p:stCondLst>
                            <p:childTnLst>
                              <p:par>
                                <p:cTn id="57" presetID="9" presetClass="entr" presetSubtype="0" fill="hold" nodeType="after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animEffect transition="in" filter="dissolve">
                                      <p:cBhvr>
                                        <p:cTn id="59" dur="1000"/>
                                        <p:tgtEl>
                                          <p:spTgt spid="3">
                                            <p:txEl>
                                              <p:pRg st="14" end="14"/>
                                            </p:txEl>
                                          </p:spTgt>
                                        </p:tgtEl>
                                      </p:cBhvr>
                                    </p:animEffect>
                                  </p:childTnLst>
                                </p:cTn>
                              </p:par>
                            </p:childTnLst>
                          </p:cTn>
                        </p:par>
                        <p:par>
                          <p:cTn id="60" fill="hold">
                            <p:stCondLst>
                              <p:cond delay="14000"/>
                            </p:stCondLst>
                            <p:childTnLst>
                              <p:par>
                                <p:cTn id="61" presetID="9" presetClass="entr" presetSubtype="0" fill="hold" nodeType="afterEffect">
                                  <p:stCondLst>
                                    <p:cond delay="0"/>
                                  </p:stCondLst>
                                  <p:childTnLst>
                                    <p:set>
                                      <p:cBhvr>
                                        <p:cTn id="62" dur="1" fill="hold">
                                          <p:stCondLst>
                                            <p:cond delay="0"/>
                                          </p:stCondLst>
                                        </p:cTn>
                                        <p:tgtEl>
                                          <p:spTgt spid="3">
                                            <p:txEl>
                                              <p:pRg st="15" end="15"/>
                                            </p:txEl>
                                          </p:spTgt>
                                        </p:tgtEl>
                                        <p:attrNameLst>
                                          <p:attrName>style.visibility</p:attrName>
                                        </p:attrNameLst>
                                      </p:cBhvr>
                                      <p:to>
                                        <p:strVal val="visible"/>
                                      </p:to>
                                    </p:set>
                                    <p:animEffect transition="in" filter="dissolve">
                                      <p:cBhvr>
                                        <p:cTn id="63" dur="1000"/>
                                        <p:tgtEl>
                                          <p:spTgt spid="3">
                                            <p:txEl>
                                              <p:pRg st="15" end="15"/>
                                            </p:txEl>
                                          </p:spTgt>
                                        </p:tgtEl>
                                      </p:cBhvr>
                                    </p:animEffect>
                                  </p:childTnLst>
                                </p:cTn>
                              </p:par>
                            </p:childTnLst>
                          </p:cTn>
                        </p:par>
                        <p:par>
                          <p:cTn id="64" fill="hold">
                            <p:stCondLst>
                              <p:cond delay="15000"/>
                            </p:stCondLst>
                            <p:childTnLst>
                              <p:par>
                                <p:cTn id="65" presetID="9" presetClass="entr" presetSubtype="0" fill="hold" nodeType="afterEffect">
                                  <p:stCondLst>
                                    <p:cond delay="0"/>
                                  </p:stCondLst>
                                  <p:childTnLst>
                                    <p:set>
                                      <p:cBhvr>
                                        <p:cTn id="66" dur="1" fill="hold">
                                          <p:stCondLst>
                                            <p:cond delay="0"/>
                                          </p:stCondLst>
                                        </p:cTn>
                                        <p:tgtEl>
                                          <p:spTgt spid="3">
                                            <p:txEl>
                                              <p:pRg st="16" end="16"/>
                                            </p:txEl>
                                          </p:spTgt>
                                        </p:tgtEl>
                                        <p:attrNameLst>
                                          <p:attrName>style.visibility</p:attrName>
                                        </p:attrNameLst>
                                      </p:cBhvr>
                                      <p:to>
                                        <p:strVal val="visible"/>
                                      </p:to>
                                    </p:set>
                                    <p:animEffect transition="in" filter="dissolve">
                                      <p:cBhvr>
                                        <p:cTn id="67" dur="1000"/>
                                        <p:tgtEl>
                                          <p:spTgt spid="3">
                                            <p:txEl>
                                              <p:pRg st="16" end="16"/>
                                            </p:txEl>
                                          </p:spTgt>
                                        </p:tgtEl>
                                      </p:cBhvr>
                                    </p:animEffect>
                                  </p:childTnLst>
                                </p:cTn>
                              </p:par>
                            </p:childTnLst>
                          </p:cTn>
                        </p:par>
                        <p:par>
                          <p:cTn id="68" fill="hold">
                            <p:stCondLst>
                              <p:cond delay="16000"/>
                            </p:stCondLst>
                            <p:childTnLst>
                              <p:par>
                                <p:cTn id="69" presetID="9" presetClass="entr" presetSubtype="0" fill="hold" nodeType="afterEffect">
                                  <p:stCondLst>
                                    <p:cond delay="0"/>
                                  </p:stCondLst>
                                  <p:childTnLst>
                                    <p:set>
                                      <p:cBhvr>
                                        <p:cTn id="70" dur="1" fill="hold">
                                          <p:stCondLst>
                                            <p:cond delay="0"/>
                                          </p:stCondLst>
                                        </p:cTn>
                                        <p:tgtEl>
                                          <p:spTgt spid="3">
                                            <p:txEl>
                                              <p:pRg st="18" end="18"/>
                                            </p:txEl>
                                          </p:spTgt>
                                        </p:tgtEl>
                                        <p:attrNameLst>
                                          <p:attrName>style.visibility</p:attrName>
                                        </p:attrNameLst>
                                      </p:cBhvr>
                                      <p:to>
                                        <p:strVal val="visible"/>
                                      </p:to>
                                    </p:set>
                                    <p:animEffect transition="in" filter="dissolve">
                                      <p:cBhvr>
                                        <p:cTn id="71" dur="1000"/>
                                        <p:tgtEl>
                                          <p:spTgt spid="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1828800"/>
            <a:ext cx="27432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endParaRPr lang="en-US" dirty="0"/>
          </a:p>
        </p:txBody>
      </p:sp>
      <p:sp>
        <p:nvSpPr>
          <p:cNvPr id="3" name="TextBox 2"/>
          <p:cNvSpPr txBox="1"/>
          <p:nvPr/>
        </p:nvSpPr>
        <p:spPr>
          <a:xfrm>
            <a:off x="3962400" y="1417638"/>
            <a:ext cx="7620000"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 ESSENCE" pitchFamily="2" charset="0"/>
                <a:ea typeface="+mn-ea"/>
                <a:cs typeface="+mn-cs"/>
              </a:rPr>
              <a:t>As Jesus was leaving the Temple grounds, his disciples pointed out to him the various Temple buildings. But he responded, "Do you see all these buildings? I tell you the truth, they will be completely demolished. Not one stone will be left on top of another!” </a:t>
            </a:r>
            <a:r>
              <a:rPr kumimoji="0" lang="en-US" sz="1800" b="0" i="0" u="none" strike="noStrike" kern="1200" cap="none" spc="0" normalizeH="0" baseline="0" noProof="0" dirty="0">
                <a:ln>
                  <a:noFill/>
                </a:ln>
                <a:solidFill>
                  <a:prstClr val="black"/>
                </a:solidFill>
                <a:effectLst/>
                <a:uLnTx/>
                <a:uFillTx/>
                <a:latin typeface="Calibri"/>
                <a:ea typeface="+mn-ea"/>
                <a:cs typeface="+mn-cs"/>
              </a:rPr>
              <a:t>Matthew 24.1-2</a:t>
            </a:r>
          </a:p>
        </p:txBody>
      </p:sp>
      <p:pic>
        <p:nvPicPr>
          <p:cNvPr id="4" name="OYCB 10-27">
            <a:hlinkClick r:id="" action="ppaction://media"/>
            <a:extLst>
              <a:ext uri="{FF2B5EF4-FFF2-40B4-BE49-F238E27FC236}">
                <a16:creationId xmlns:a16="http://schemas.microsoft.com/office/drawing/2014/main" id="{95A0D6CF-3546-4BDD-86A9-27721A259431}"/>
              </a:ext>
            </a:extLst>
          </p:cNvPr>
          <p:cNvPicPr>
            <a:picLocks noChangeAspect="1"/>
          </p:cNvPicPr>
          <p:nvPr>
            <a:audioFile r:link="rId1"/>
            <p:extLst>
              <p:ext uri="{DAA4B4D4-6D71-4841-9C94-3DE7FCFB9230}">
                <p14:media xmlns:p14="http://schemas.microsoft.com/office/powerpoint/2010/main" r:embed="rId2">
                  <p14:trim st="184000" end="476047.3333"/>
                </p14:media>
              </p:ext>
            </p:extLst>
          </p:nvPr>
        </p:nvPicPr>
        <p:blipFill>
          <a:blip r:embed="rId6"/>
          <a:stretch>
            <a:fillRect/>
          </a:stretch>
        </p:blipFill>
        <p:spPr>
          <a:xfrm>
            <a:off x="304800" y="6096000"/>
            <a:ext cx="609600" cy="609600"/>
          </a:xfrm>
          <a:prstGeom prst="rect">
            <a:avLst/>
          </a:prstGeom>
        </p:spPr>
      </p:pic>
    </p:spTree>
    <p:extLst>
      <p:ext uri="{BB962C8B-B14F-4D97-AF65-F5344CB8AC3E}">
        <p14:creationId xmlns:p14="http://schemas.microsoft.com/office/powerpoint/2010/main" val="749507158"/>
      </p:ext>
    </p:extLst>
  </p:cSld>
  <p:clrMapOvr>
    <a:masterClrMapping/>
  </p:clrMapOvr>
  <mc:AlternateContent xmlns:mc="http://schemas.openxmlformats.org/markup-compatibility/2006" xmlns:p14="http://schemas.microsoft.com/office/powerpoint/2010/main">
    <mc:Choice Requires="p14">
      <p:transition spd="slow" p14:dur="1500" advTm="16165">
        <p:split orient="vert"/>
      </p:transition>
    </mc:Choice>
    <mc:Fallback xmlns="">
      <p:transition spd="slow" advTm="16165">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5">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5" objId="4"/>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279561-6814-4B11-AD95-1223CDFD8203}"/>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5BBEDA0-744B-4292-851A-0BF6C4F98532}"/>
              </a:ext>
            </a:extLst>
          </p:cNvPr>
          <p:cNvSpPr>
            <a:spLocks noGrp="1"/>
          </p:cNvSpPr>
          <p:nvPr>
            <p:ph type="title"/>
          </p:nvPr>
        </p:nvSpPr>
        <p:spPr>
          <a:xfrm>
            <a:off x="609600" y="274638"/>
            <a:ext cx="2514600" cy="1143000"/>
          </a:xfrm>
        </p:spPr>
        <p:txBody>
          <a:bodyPr/>
          <a:lstStyle/>
          <a:p>
            <a:pPr algn="l"/>
            <a:r>
              <a:rPr lang="en-US" dirty="0">
                <a:solidFill>
                  <a:schemeClr val="bg1"/>
                </a:solidFill>
                <a:latin typeface="Arial Black" panose="020B0A04020102020204" pitchFamily="34" charset="0"/>
              </a:rPr>
              <a:t>Prayer</a:t>
            </a:r>
          </a:p>
        </p:txBody>
      </p:sp>
      <p:sp>
        <p:nvSpPr>
          <p:cNvPr id="3" name="Content Placeholder 2">
            <a:extLst>
              <a:ext uri="{FF2B5EF4-FFF2-40B4-BE49-F238E27FC236}">
                <a16:creationId xmlns:a16="http://schemas.microsoft.com/office/drawing/2014/main" id="{146C0003-0466-4AE5-8B49-AA5B7CDF47E3}"/>
              </a:ext>
            </a:extLst>
          </p:cNvPr>
          <p:cNvSpPr>
            <a:spLocks noGrp="1"/>
          </p:cNvSpPr>
          <p:nvPr>
            <p:ph idx="1"/>
          </p:nvPr>
        </p:nvSpPr>
        <p:spPr>
          <a:xfrm>
            <a:off x="4419600" y="381000"/>
            <a:ext cx="7391400" cy="6324600"/>
          </a:xfrm>
        </p:spPr>
        <p:txBody>
          <a:bodyPr>
            <a:normAutofit/>
          </a:bodyPr>
          <a:lstStyle/>
          <a:p>
            <a:r>
              <a:rPr lang="en-US" dirty="0">
                <a:solidFill>
                  <a:schemeClr val="bg1"/>
                </a:solidFill>
              </a:rPr>
              <a:t>Dear God we call on you today in all your patience. You have endured much and still provide opportunity for anyone and everyone to come to you and receive forgiveness. </a:t>
            </a:r>
          </a:p>
          <a:p>
            <a:r>
              <a:rPr lang="en-US" dirty="0">
                <a:solidFill>
                  <a:schemeClr val="bg1"/>
                </a:solidFill>
              </a:rPr>
              <a:t>God help us to understand your word. To make it part of our life and a guide for our daily life. Let the truth of your word be the truth we follow.</a:t>
            </a:r>
          </a:p>
          <a:p>
            <a:r>
              <a:rPr lang="en-US" dirty="0">
                <a:solidFill>
                  <a:schemeClr val="bg1"/>
                </a:solidFill>
              </a:rPr>
              <a:t>God our needs we bring before you today. Healing, guidance, provisions for life, we seek all these from you. </a:t>
            </a:r>
          </a:p>
        </p:txBody>
      </p:sp>
    </p:spTree>
    <p:extLst>
      <p:ext uri="{BB962C8B-B14F-4D97-AF65-F5344CB8AC3E}">
        <p14:creationId xmlns:p14="http://schemas.microsoft.com/office/powerpoint/2010/main" val="22389665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AR OUR PRAYER OH LORD - YouTube">
            <a:extLst>
              <a:ext uri="{FF2B5EF4-FFF2-40B4-BE49-F238E27FC236}">
                <a16:creationId xmlns:a16="http://schemas.microsoft.com/office/drawing/2014/main" id="{CCD6A560-58B3-4B1C-8BB5-C4421F5222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5BBEDA0-744B-4292-851A-0BF6C4F98532}"/>
              </a:ext>
            </a:extLst>
          </p:cNvPr>
          <p:cNvSpPr>
            <a:spLocks noGrp="1"/>
          </p:cNvSpPr>
          <p:nvPr>
            <p:ph type="title"/>
          </p:nvPr>
        </p:nvSpPr>
        <p:spPr>
          <a:xfrm>
            <a:off x="609600" y="274638"/>
            <a:ext cx="2590800" cy="1143000"/>
          </a:xfrm>
        </p:spPr>
        <p:txBody>
          <a:bodyPr/>
          <a:lstStyle/>
          <a:p>
            <a:pPr algn="l"/>
            <a:r>
              <a:rPr lang="en-US" dirty="0">
                <a:solidFill>
                  <a:schemeClr val="bg1"/>
                </a:solidFill>
                <a:latin typeface="Arial Black" panose="020B0A04020102020204" pitchFamily="34" charset="0"/>
              </a:rPr>
              <a:t>Prayer</a:t>
            </a:r>
          </a:p>
        </p:txBody>
      </p:sp>
      <p:sp>
        <p:nvSpPr>
          <p:cNvPr id="3" name="Content Placeholder 2">
            <a:extLst>
              <a:ext uri="{FF2B5EF4-FFF2-40B4-BE49-F238E27FC236}">
                <a16:creationId xmlns:a16="http://schemas.microsoft.com/office/drawing/2014/main" id="{146C0003-0466-4AE5-8B49-AA5B7CDF47E3}"/>
              </a:ext>
            </a:extLst>
          </p:cNvPr>
          <p:cNvSpPr>
            <a:spLocks noGrp="1"/>
          </p:cNvSpPr>
          <p:nvPr>
            <p:ph idx="1"/>
          </p:nvPr>
        </p:nvSpPr>
        <p:spPr>
          <a:xfrm>
            <a:off x="4572000" y="381000"/>
            <a:ext cx="7315200" cy="6248400"/>
          </a:xfrm>
        </p:spPr>
        <p:txBody>
          <a:bodyPr>
            <a:normAutofit fontScale="92500" lnSpcReduction="10000"/>
          </a:bodyPr>
          <a:lstStyle/>
          <a:p>
            <a:r>
              <a:rPr lang="en-US" dirty="0">
                <a:solidFill>
                  <a:schemeClr val="bg1"/>
                </a:solidFill>
              </a:rPr>
              <a:t>We seek comfort for the lonely and depressed. We seek guidance for the lost, and we seek truth for the world. We bow this day and declare you are our God, and we will serve no other. We will bow to no other and ask for strength to discover how to live each day as witnesses and lights for Jesus.</a:t>
            </a:r>
          </a:p>
          <a:p>
            <a:r>
              <a:rPr lang="en-US" dirty="0">
                <a:solidFill>
                  <a:schemeClr val="bg1"/>
                </a:solidFill>
              </a:rPr>
              <a:t>Today we thank you for our salvation. We thank you for your help as we live our lives every day. We thank you for all the preparations you have made for us. We thank you for all this and so much more. In Jesus’ name we pray. AMEN</a:t>
            </a:r>
          </a:p>
        </p:txBody>
      </p:sp>
    </p:spTree>
    <p:extLst>
      <p:ext uri="{BB962C8B-B14F-4D97-AF65-F5344CB8AC3E}">
        <p14:creationId xmlns:p14="http://schemas.microsoft.com/office/powerpoint/2010/main" val="31678316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0860"/>
          <a:stretch/>
        </p:blipFill>
        <p:spPr bwMode="auto">
          <a:xfrm>
            <a:off x="8525797" y="2286000"/>
            <a:ext cx="3056603"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endParaRPr lang="en-US" dirty="0"/>
          </a:p>
        </p:txBody>
      </p:sp>
      <p:sp>
        <p:nvSpPr>
          <p:cNvPr id="3" name="TextBox 2"/>
          <p:cNvSpPr txBox="1"/>
          <p:nvPr/>
        </p:nvSpPr>
        <p:spPr>
          <a:xfrm>
            <a:off x="753397" y="2009275"/>
            <a:ext cx="7772400" cy="34470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 ESSENCE" pitchFamily="2" charset="0"/>
                <a:ea typeface="+mn-ea"/>
                <a:cs typeface="+mn-cs"/>
              </a:rPr>
              <a:t>Later, Jesus sat on the Mount of Olives. His disciples came to him privately and said, "Tell us, when will all this happen? What sign will signal your return and the end of the world?” </a:t>
            </a:r>
            <a:r>
              <a:rPr kumimoji="0" lang="en-US" sz="1800" b="0" i="0" u="none" strike="noStrike" kern="1200" cap="none" spc="0" normalizeH="0" baseline="0" noProof="0" dirty="0">
                <a:ln>
                  <a:noFill/>
                </a:ln>
                <a:solidFill>
                  <a:prstClr val="black"/>
                </a:solidFill>
                <a:effectLst/>
                <a:uLnTx/>
                <a:uFillTx/>
                <a:latin typeface="Calibri"/>
                <a:ea typeface="+mn-ea"/>
                <a:cs typeface="+mn-cs"/>
              </a:rPr>
              <a:t>Matthew 24.3</a:t>
            </a:r>
          </a:p>
        </p:txBody>
      </p:sp>
    </p:spTree>
    <p:extLst>
      <p:ext uri="{BB962C8B-B14F-4D97-AF65-F5344CB8AC3E}">
        <p14:creationId xmlns:p14="http://schemas.microsoft.com/office/powerpoint/2010/main" val="4146733638"/>
      </p:ext>
    </p:extLst>
  </p:cSld>
  <p:clrMapOvr>
    <a:masterClrMapping/>
  </p:clrMapOvr>
  <mc:AlternateContent xmlns:mc="http://schemas.openxmlformats.org/markup-compatibility/2006" xmlns:p14="http://schemas.microsoft.com/office/powerpoint/2010/main">
    <mc:Choice Requires="p14">
      <p:transition spd="slow" p14:dur="1500" advTm="9923">
        <p:split orient="vert"/>
      </p:transition>
    </mc:Choice>
    <mc:Fallback xmlns="">
      <p:transition spd="slow" advTm="9923">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30AFDD-1051-4BA1-8266-0B2A63D48EFF}"/>
              </a:ext>
            </a:extLst>
          </p:cNvPr>
          <p:cNvPicPr>
            <a:picLocks noChangeAspect="1"/>
          </p:cNvPicPr>
          <p:nvPr/>
        </p:nvPicPr>
        <p:blipFill>
          <a:blip r:embed="rId3"/>
          <a:stretch>
            <a:fillRect/>
          </a:stretch>
        </p:blipFill>
        <p:spPr>
          <a:xfrm>
            <a:off x="0" y="1898789"/>
            <a:ext cx="4807322" cy="4191000"/>
          </a:xfrm>
          <a:prstGeom prst="rect">
            <a:avLst/>
          </a:prstGeom>
        </p:spPr>
      </p:pic>
      <p:sp>
        <p:nvSpPr>
          <p:cNvPr id="2" name="Title 1"/>
          <p:cNvSpPr>
            <a:spLocks noGrp="1"/>
          </p:cNvSpPr>
          <p:nvPr>
            <p:ph type="title"/>
          </p:nvPr>
        </p:nvSpPr>
        <p:spPr/>
        <p:txBody>
          <a:bodyPr/>
          <a:lstStyle/>
          <a:p>
            <a:endParaRPr lang="en-US" dirty="0"/>
          </a:p>
        </p:txBody>
      </p:sp>
      <p:sp>
        <p:nvSpPr>
          <p:cNvPr id="3" name="TextBox 2"/>
          <p:cNvSpPr txBox="1"/>
          <p:nvPr/>
        </p:nvSpPr>
        <p:spPr>
          <a:xfrm>
            <a:off x="4654667" y="2809349"/>
            <a:ext cx="6943775" cy="2369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 ESSENCE" pitchFamily="2" charset="0"/>
                <a:ea typeface="+mn-ea"/>
                <a:cs typeface="+mn-cs"/>
              </a:rPr>
              <a:t>Jesus told them,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AR ESSENCE" pitchFamily="2" charset="0"/>
                <a:ea typeface="+mn-ea"/>
                <a:cs typeface="+mn-cs"/>
              </a:rPr>
              <a:t>"</a:t>
            </a:r>
            <a:r>
              <a:rPr kumimoji="0" lang="en-US" sz="5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Black" panose="020B0A04020102020204" pitchFamily="34" charset="0"/>
                <a:ea typeface="+mn-ea"/>
                <a:cs typeface="+mn-cs"/>
              </a:rPr>
              <a:t>Don't let </a:t>
            </a:r>
            <a:r>
              <a:rPr kumimoji="0" lang="en-US" sz="5400" b="1" i="0" u="sng"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Black" panose="020B0A04020102020204" pitchFamily="34" charset="0"/>
                <a:ea typeface="+mn-ea"/>
                <a:cs typeface="+mn-cs"/>
              </a:rPr>
              <a:t>anyone</a:t>
            </a:r>
            <a:r>
              <a:rPr kumimoji="0" lang="en-US" sz="5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Black" panose="020B0A04020102020204" pitchFamily="34" charset="0"/>
                <a:ea typeface="+mn-ea"/>
                <a:cs typeface="+mn-cs"/>
              </a:rPr>
              <a:t> mislead you</a:t>
            </a:r>
            <a:r>
              <a:rPr kumimoji="0" lang="en-US" sz="5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 ESSENCE" pitchFamily="2" charset="0"/>
                <a:ea typeface="+mn-ea"/>
                <a:cs typeface="+mn-cs"/>
              </a:rPr>
              <a:t>…</a:t>
            </a:r>
            <a:r>
              <a:rPr kumimoji="0" lang="en-US" sz="5400" b="0" i="0" u="none" strike="noStrike" kern="1200" cap="none" spc="0" normalizeH="0" baseline="0" noProof="0" dirty="0">
                <a:ln>
                  <a:noFill/>
                </a:ln>
                <a:solidFill>
                  <a:prstClr val="black"/>
                </a:solidFill>
                <a:effectLst/>
                <a:uLnTx/>
                <a:uFillTx/>
                <a:latin typeface="AR ESSENCE" pitchFamily="2" charset="0"/>
                <a:ea typeface="+mn-ea"/>
                <a:cs typeface="+mn-cs"/>
              </a:rPr>
              <a:t> </a:t>
            </a:r>
            <a:r>
              <a:rPr kumimoji="0" lang="en-US" sz="1800" b="0" i="0" u="none" strike="noStrike" kern="1200" cap="none" spc="0" normalizeH="0" baseline="0" noProof="0" dirty="0">
                <a:ln>
                  <a:noFill/>
                </a:ln>
                <a:solidFill>
                  <a:prstClr val="black"/>
                </a:solidFill>
                <a:effectLst/>
                <a:uLnTx/>
                <a:uFillTx/>
                <a:latin typeface="Calibri"/>
                <a:ea typeface="+mn-ea"/>
                <a:cs typeface="+mn-cs"/>
              </a:rPr>
              <a:t>Matthew 24.4</a:t>
            </a:r>
          </a:p>
        </p:txBody>
      </p:sp>
    </p:spTree>
    <p:extLst>
      <p:ext uri="{BB962C8B-B14F-4D97-AF65-F5344CB8AC3E}">
        <p14:creationId xmlns:p14="http://schemas.microsoft.com/office/powerpoint/2010/main" val="250919326"/>
      </p:ext>
    </p:extLst>
  </p:cSld>
  <p:clrMapOvr>
    <a:masterClrMapping/>
  </p:clrMapOvr>
  <mc:AlternateContent xmlns:mc="http://schemas.openxmlformats.org/markup-compatibility/2006" xmlns:p14="http://schemas.microsoft.com/office/powerpoint/2010/main">
    <mc:Choice Requires="p14">
      <p:transition spd="slow" p14:dur="1500" advTm="5181">
        <p:split orient="vert"/>
      </p:transition>
    </mc:Choice>
    <mc:Fallback xmlns="">
      <p:transition spd="slow" advTm="5181">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2762249"/>
            <a:ext cx="2943226" cy="3924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76201" y="190500"/>
            <a:ext cx="2962276" cy="2552699"/>
          </a:xfrm>
        </p:spPr>
        <p:txBody>
          <a:bodyPr/>
          <a:lstStyle/>
          <a:p>
            <a:r>
              <a:rPr lang="en-US" b="1" spc="600" dirty="0">
                <a:latin typeface="AR ESSENCE" pitchFamily="2" charset="0"/>
              </a:rPr>
              <a:t>QUICK</a:t>
            </a:r>
            <a:br>
              <a:rPr lang="en-US" b="1" spc="600" dirty="0">
                <a:latin typeface="AR ESSENCE" pitchFamily="2" charset="0"/>
              </a:rPr>
            </a:br>
            <a:r>
              <a:rPr lang="en-US" b="1" spc="600" dirty="0">
                <a:latin typeface="AR ESSENCE" pitchFamily="2" charset="0"/>
              </a:rPr>
              <a:t>Temple</a:t>
            </a:r>
            <a:br>
              <a:rPr lang="en-US" b="1" spc="600" dirty="0">
                <a:latin typeface="AR ESSENCE" pitchFamily="2" charset="0"/>
              </a:rPr>
            </a:br>
            <a:r>
              <a:rPr lang="en-US" b="1" spc="600" dirty="0">
                <a:latin typeface="AR ESSENCE" pitchFamily="2" charset="0"/>
              </a:rPr>
              <a:t>History</a:t>
            </a:r>
          </a:p>
        </p:txBody>
      </p:sp>
      <p:sp>
        <p:nvSpPr>
          <p:cNvPr id="3" name="Content Placeholder 2"/>
          <p:cNvSpPr>
            <a:spLocks noGrp="1"/>
          </p:cNvSpPr>
          <p:nvPr>
            <p:ph idx="1"/>
          </p:nvPr>
        </p:nvSpPr>
        <p:spPr>
          <a:xfrm>
            <a:off x="3038476" y="685800"/>
            <a:ext cx="9077259" cy="6024559"/>
          </a:xfrm>
        </p:spPr>
        <p:txBody>
          <a:bodyPr>
            <a:noAutofit/>
          </a:bodyPr>
          <a:lstStyle/>
          <a:p>
            <a:r>
              <a:rPr lang="en-US" sz="3000" b="1" u="sng" dirty="0">
                <a:solidFill>
                  <a:srgbClr val="C00000"/>
                </a:solidFill>
                <a:effectLst>
                  <a:outerShdw blurRad="38100" dist="38100" dir="2700000" algn="tl">
                    <a:srgbClr val="000000">
                      <a:alpha val="43137"/>
                    </a:srgbClr>
                  </a:outerShdw>
                </a:effectLst>
                <a:latin typeface="Arial Black" panose="020B0A04020102020204" pitchFamily="34" charset="0"/>
              </a:rPr>
              <a:t>1</a:t>
            </a:r>
            <a:r>
              <a:rPr lang="en-US" sz="3000" b="1" u="sng" baseline="30000" dirty="0">
                <a:solidFill>
                  <a:srgbClr val="C00000"/>
                </a:solidFill>
                <a:effectLst>
                  <a:outerShdw blurRad="38100" dist="38100" dir="2700000" algn="tl">
                    <a:srgbClr val="000000">
                      <a:alpha val="43137"/>
                    </a:srgbClr>
                  </a:outerShdw>
                </a:effectLst>
                <a:latin typeface="Arial Black" panose="020B0A04020102020204" pitchFamily="34" charset="0"/>
              </a:rPr>
              <a:t>st</a:t>
            </a:r>
            <a:r>
              <a:rPr lang="en-US" sz="3000" b="1" u="sng" dirty="0">
                <a:solidFill>
                  <a:srgbClr val="C00000"/>
                </a:solidFill>
                <a:effectLst>
                  <a:outerShdw blurRad="38100" dist="38100" dir="2700000" algn="tl">
                    <a:srgbClr val="000000">
                      <a:alpha val="43137"/>
                    </a:srgbClr>
                  </a:outerShdw>
                </a:effectLst>
                <a:latin typeface="Arial Black" panose="020B0A04020102020204" pitchFamily="34" charset="0"/>
              </a:rPr>
              <a:t> Temple </a:t>
            </a:r>
            <a:r>
              <a:rPr lang="en-US" sz="3000" dirty="0">
                <a:latin typeface="AR ESSENCE" pitchFamily="2" charset="0"/>
              </a:rPr>
              <a:t>built by </a:t>
            </a:r>
            <a:r>
              <a:rPr lang="en-US" sz="3000" b="1" u="sng" dirty="0">
                <a:solidFill>
                  <a:srgbClr val="C00000"/>
                </a:solidFill>
                <a:effectLst>
                  <a:outerShdw blurRad="38100" dist="38100" dir="2700000" algn="tl">
                    <a:srgbClr val="000000">
                      <a:alpha val="43137"/>
                    </a:srgbClr>
                  </a:outerShdw>
                </a:effectLst>
                <a:latin typeface="Amasis MT Pro Black" panose="02040A04050005020304" pitchFamily="18" charset="0"/>
              </a:rPr>
              <a:t>SOLOMON</a:t>
            </a:r>
          </a:p>
          <a:p>
            <a:pPr lvl="1"/>
            <a:r>
              <a:rPr lang="en-US" sz="3000" dirty="0">
                <a:latin typeface="AR ESSENCE" pitchFamily="2" charset="0"/>
              </a:rPr>
              <a:t>Destroyed by Nebuchadnezzar  </a:t>
            </a:r>
            <a:br>
              <a:rPr lang="en-US" sz="3000" dirty="0">
                <a:latin typeface="AR ESSENCE" pitchFamily="2" charset="0"/>
              </a:rPr>
            </a:br>
            <a:r>
              <a:rPr lang="en-US" sz="3000" dirty="0">
                <a:latin typeface="AR ESSENCE" pitchFamily="2" charset="0"/>
              </a:rPr>
              <a:t>in 586 BC or BCE</a:t>
            </a:r>
          </a:p>
          <a:p>
            <a:r>
              <a:rPr lang="en-US" sz="3000" b="1" u="sng" dirty="0">
                <a:solidFill>
                  <a:srgbClr val="C00000"/>
                </a:solidFill>
                <a:effectLst>
                  <a:outerShdw blurRad="38100" dist="38100" dir="2700000" algn="tl">
                    <a:srgbClr val="000000">
                      <a:alpha val="43137"/>
                    </a:srgbClr>
                  </a:outerShdw>
                </a:effectLst>
                <a:latin typeface="Arial Black" panose="020B0A04020102020204" pitchFamily="34" charset="0"/>
              </a:rPr>
              <a:t>2</a:t>
            </a:r>
            <a:r>
              <a:rPr lang="en-US" sz="3000" b="1" u="sng" baseline="30000" dirty="0">
                <a:solidFill>
                  <a:srgbClr val="C00000"/>
                </a:solidFill>
                <a:effectLst>
                  <a:outerShdw blurRad="38100" dist="38100" dir="2700000" algn="tl">
                    <a:srgbClr val="000000">
                      <a:alpha val="43137"/>
                    </a:srgbClr>
                  </a:outerShdw>
                </a:effectLst>
                <a:latin typeface="Arial Black" panose="020B0A04020102020204" pitchFamily="34" charset="0"/>
              </a:rPr>
              <a:t>nd</a:t>
            </a:r>
            <a:r>
              <a:rPr lang="en-US" sz="3000" b="1" u="sng" dirty="0">
                <a:solidFill>
                  <a:srgbClr val="C00000"/>
                </a:solidFill>
                <a:effectLst>
                  <a:outerShdw blurRad="38100" dist="38100" dir="2700000" algn="tl">
                    <a:srgbClr val="000000">
                      <a:alpha val="43137"/>
                    </a:srgbClr>
                  </a:outerShdw>
                </a:effectLst>
                <a:latin typeface="Arial Black" panose="020B0A04020102020204" pitchFamily="34" charset="0"/>
              </a:rPr>
              <a:t> Temple </a:t>
            </a:r>
            <a:r>
              <a:rPr lang="en-US" sz="3000" dirty="0">
                <a:latin typeface="AR ESSENCE" pitchFamily="2" charset="0"/>
              </a:rPr>
              <a:t>built by </a:t>
            </a:r>
            <a:r>
              <a:rPr lang="en-US" sz="3000" b="1" u="sng" dirty="0">
                <a:solidFill>
                  <a:srgbClr val="C00000"/>
                </a:solidFill>
                <a:effectLst>
                  <a:outerShdw blurRad="38100" dist="38100" dir="2700000" algn="tl">
                    <a:srgbClr val="000000">
                      <a:alpha val="43137"/>
                    </a:srgbClr>
                  </a:outerShdw>
                </a:effectLst>
                <a:latin typeface="Amasis MT Pro Black" panose="02040A04050005020304" pitchFamily="18" charset="0"/>
              </a:rPr>
              <a:t>EZRA</a:t>
            </a:r>
            <a:r>
              <a:rPr lang="en-US" sz="3000" dirty="0">
                <a:latin typeface="AR ESSENCE" pitchFamily="2" charset="0"/>
              </a:rPr>
              <a:t> &amp; </a:t>
            </a:r>
            <a:r>
              <a:rPr lang="en-US" sz="3000" b="1" u="sng" dirty="0">
                <a:solidFill>
                  <a:srgbClr val="C00000"/>
                </a:solidFill>
                <a:effectLst>
                  <a:outerShdw blurRad="38100" dist="38100" dir="2700000" algn="tl">
                    <a:srgbClr val="000000">
                      <a:alpha val="43137"/>
                    </a:srgbClr>
                  </a:outerShdw>
                </a:effectLst>
                <a:latin typeface="Amasis MT Pro Black" panose="02040A04050005020304" pitchFamily="18" charset="0"/>
              </a:rPr>
              <a:t>NEHEMIAH</a:t>
            </a:r>
          </a:p>
          <a:p>
            <a:pPr lvl="1"/>
            <a:r>
              <a:rPr lang="en-US" sz="3000" dirty="0">
                <a:latin typeface="AR ESSENCE" pitchFamily="2" charset="0"/>
              </a:rPr>
              <a:t>Remodeled by Herod in 1</a:t>
            </a:r>
            <a:r>
              <a:rPr lang="en-US" sz="3000" baseline="30000" dirty="0">
                <a:latin typeface="AR ESSENCE" pitchFamily="2" charset="0"/>
              </a:rPr>
              <a:t>st</a:t>
            </a:r>
            <a:r>
              <a:rPr lang="en-US" sz="3000" dirty="0">
                <a:latin typeface="AR ESSENCE" pitchFamily="2" charset="0"/>
              </a:rPr>
              <a:t> Century BC or BCE</a:t>
            </a:r>
          </a:p>
          <a:p>
            <a:pPr lvl="1"/>
            <a:r>
              <a:rPr lang="en-US" sz="3000" dirty="0">
                <a:latin typeface="AR ESSENCE" pitchFamily="2" charset="0"/>
              </a:rPr>
              <a:t>Here around 30 AD, Jesus predicts it is destroyed</a:t>
            </a:r>
          </a:p>
          <a:p>
            <a:pPr lvl="1"/>
            <a:r>
              <a:rPr lang="en-US" sz="3000" dirty="0">
                <a:latin typeface="AR ESSENCE" pitchFamily="2" charset="0"/>
              </a:rPr>
              <a:t>Completely Destroyed by Titus in </a:t>
            </a:r>
            <a:r>
              <a:rPr lang="en-US" sz="3000" b="1" u="sng" dirty="0">
                <a:solidFill>
                  <a:srgbClr val="FF0000"/>
                </a:solidFill>
                <a:effectLst>
                  <a:outerShdw blurRad="38100" dist="38100" dir="2700000" algn="tl">
                    <a:srgbClr val="000000">
                      <a:alpha val="43137"/>
                    </a:srgbClr>
                  </a:outerShdw>
                </a:effectLst>
                <a:highlight>
                  <a:srgbClr val="FFFF00"/>
                </a:highlight>
                <a:latin typeface="Arial Black" panose="020B0A04020102020204" pitchFamily="34" charset="0"/>
              </a:rPr>
              <a:t>70 AD </a:t>
            </a:r>
            <a:r>
              <a:rPr lang="en-US" sz="3000" dirty="0">
                <a:latin typeface="AR ESSENCE" pitchFamily="2" charset="0"/>
              </a:rPr>
              <a:t>or CE</a:t>
            </a:r>
          </a:p>
          <a:p>
            <a:r>
              <a:rPr lang="en-US" sz="3000" b="1" u="sng" dirty="0">
                <a:solidFill>
                  <a:srgbClr val="C00000"/>
                </a:solidFill>
                <a:effectLst>
                  <a:outerShdw blurRad="38100" dist="38100" dir="2700000" algn="tl">
                    <a:srgbClr val="000000">
                      <a:alpha val="43137"/>
                    </a:srgbClr>
                  </a:outerShdw>
                </a:effectLst>
                <a:latin typeface="Arial Black" panose="020B0A04020102020204" pitchFamily="34" charset="0"/>
              </a:rPr>
              <a:t>3</a:t>
            </a:r>
            <a:r>
              <a:rPr lang="en-US" sz="3000" b="1" u="sng" baseline="30000" dirty="0">
                <a:solidFill>
                  <a:srgbClr val="C00000"/>
                </a:solidFill>
                <a:effectLst>
                  <a:outerShdw blurRad="38100" dist="38100" dir="2700000" algn="tl">
                    <a:srgbClr val="000000">
                      <a:alpha val="43137"/>
                    </a:srgbClr>
                  </a:outerShdw>
                </a:effectLst>
                <a:latin typeface="Arial Black" panose="020B0A04020102020204" pitchFamily="34" charset="0"/>
              </a:rPr>
              <a:t>rd</a:t>
            </a:r>
            <a:r>
              <a:rPr lang="en-US" sz="3000" b="1" u="sng" dirty="0">
                <a:solidFill>
                  <a:srgbClr val="C00000"/>
                </a:solidFill>
                <a:effectLst>
                  <a:outerShdw blurRad="38100" dist="38100" dir="2700000" algn="tl">
                    <a:srgbClr val="000000">
                      <a:alpha val="43137"/>
                    </a:srgbClr>
                  </a:outerShdw>
                </a:effectLst>
                <a:latin typeface="Arial Black" panose="020B0A04020102020204" pitchFamily="34" charset="0"/>
              </a:rPr>
              <a:t> Temple </a:t>
            </a:r>
            <a:r>
              <a:rPr lang="en-US" sz="3000" dirty="0">
                <a:latin typeface="AR ESSENCE" pitchFamily="2" charset="0"/>
              </a:rPr>
              <a:t>is already in Place</a:t>
            </a:r>
          </a:p>
          <a:p>
            <a:pPr lvl="1"/>
            <a:r>
              <a:rPr lang="en-US" sz="3000" dirty="0">
                <a:latin typeface="AR ESSENCE" pitchFamily="2" charset="0"/>
              </a:rPr>
              <a:t>I saw no temple in the city, for the Lord God Almighty and the </a:t>
            </a:r>
            <a:r>
              <a:rPr lang="en-US" sz="3000" b="1" u="sng" dirty="0">
                <a:solidFill>
                  <a:srgbClr val="C00000"/>
                </a:solidFill>
                <a:effectLst>
                  <a:outerShdw blurRad="38100" dist="38100" dir="2700000" algn="tl">
                    <a:srgbClr val="000000">
                      <a:alpha val="43137"/>
                    </a:srgbClr>
                  </a:outerShdw>
                </a:effectLst>
                <a:latin typeface="Amasis MT Pro Black" panose="02040A04050005020304" pitchFamily="18" charset="0"/>
              </a:rPr>
              <a:t>LAMB</a:t>
            </a:r>
            <a:r>
              <a:rPr lang="en-US" sz="3000" dirty="0">
                <a:latin typeface="AR ESSENCE" pitchFamily="2" charset="0"/>
              </a:rPr>
              <a:t> are its temple. </a:t>
            </a:r>
            <a:r>
              <a:rPr lang="en-US" sz="3000" baseline="30000" dirty="0">
                <a:latin typeface="AR ESSENCE" pitchFamily="2" charset="0"/>
              </a:rPr>
              <a:t>Revelation 21.22</a:t>
            </a:r>
          </a:p>
        </p:txBody>
      </p:sp>
    </p:spTree>
    <p:extLst>
      <p:ext uri="{BB962C8B-B14F-4D97-AF65-F5344CB8AC3E}">
        <p14:creationId xmlns:p14="http://schemas.microsoft.com/office/powerpoint/2010/main" val="28764982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0"/>
                                        <p:tgtEl>
                                          <p:spTgt spid="3">
                                            <p:txEl>
                                              <p:pRg st="0" end="0"/>
                                            </p:txEl>
                                          </p:spTgt>
                                        </p:tgtEl>
                                      </p:cBhvr>
                                    </p:animEffect>
                                    <p:anim calcmode="lin" valueType="num">
                                      <p:cBhvr>
                                        <p:cTn id="8"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0"/>
                                        <p:tgtEl>
                                          <p:spTgt spid="3">
                                            <p:txEl>
                                              <p:pRg st="1" end="1"/>
                                            </p:txEl>
                                          </p:spTgt>
                                        </p:tgtEl>
                                      </p:cBhvr>
                                    </p:animEffect>
                                    <p:anim calcmode="lin" valueType="num">
                                      <p:cBhvr>
                                        <p:cTn id="14"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0"/>
                                        <p:tgtEl>
                                          <p:spTgt spid="3">
                                            <p:txEl>
                                              <p:pRg st="2" end="2"/>
                                            </p:txEl>
                                          </p:spTgt>
                                        </p:tgtEl>
                                      </p:cBhvr>
                                    </p:animEffect>
                                    <p:anim calcmode="lin" valueType="num">
                                      <p:cBhvr>
                                        <p:cTn id="20"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0"/>
                            </p:stCondLst>
                            <p:childTnLst>
                              <p:par>
                                <p:cTn id="23" presetID="42" presetClass="entr" presetSubtype="0"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0"/>
                                        <p:tgtEl>
                                          <p:spTgt spid="3">
                                            <p:txEl>
                                              <p:pRg st="3" end="3"/>
                                            </p:txEl>
                                          </p:spTgt>
                                        </p:tgtEl>
                                      </p:cBhvr>
                                    </p:animEffect>
                                    <p:anim calcmode="lin" valueType="num">
                                      <p:cBhvr>
                                        <p:cTn id="26"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0"/>
                            </p:stCondLst>
                            <p:childTnLst>
                              <p:par>
                                <p:cTn id="29" presetID="42" presetClass="entr" presetSubtype="0"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0"/>
                                        <p:tgtEl>
                                          <p:spTgt spid="3">
                                            <p:txEl>
                                              <p:pRg st="4" end="4"/>
                                            </p:txEl>
                                          </p:spTgt>
                                        </p:tgtEl>
                                      </p:cBhvr>
                                    </p:animEffect>
                                    <p:anim calcmode="lin" valueType="num">
                                      <p:cBhvr>
                                        <p:cTn id="32" dur="5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25000"/>
                            </p:stCondLst>
                            <p:childTnLst>
                              <p:par>
                                <p:cTn id="35" presetID="42" presetClass="entr" presetSubtype="0" fill="hold"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0"/>
                                        <p:tgtEl>
                                          <p:spTgt spid="3">
                                            <p:txEl>
                                              <p:pRg st="5" end="5"/>
                                            </p:txEl>
                                          </p:spTgt>
                                        </p:tgtEl>
                                      </p:cBhvr>
                                    </p:animEffect>
                                    <p:anim calcmode="lin" valueType="num">
                                      <p:cBhvr>
                                        <p:cTn id="38" dur="5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5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30000"/>
                            </p:stCondLst>
                            <p:childTnLst>
                              <p:par>
                                <p:cTn id="41" presetID="42" presetClass="entr" presetSubtype="0" fill="hold"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0"/>
                                        <p:tgtEl>
                                          <p:spTgt spid="3">
                                            <p:txEl>
                                              <p:pRg st="6" end="6"/>
                                            </p:txEl>
                                          </p:spTgt>
                                        </p:tgtEl>
                                      </p:cBhvr>
                                    </p:animEffect>
                                    <p:anim calcmode="lin" valueType="num">
                                      <p:cBhvr>
                                        <p:cTn id="44" dur="5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5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35000"/>
                            </p:stCondLst>
                            <p:childTnLst>
                              <p:par>
                                <p:cTn id="47" presetID="42" presetClass="entr" presetSubtype="0" fill="hold" nodeType="after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0"/>
                                        <p:tgtEl>
                                          <p:spTgt spid="3">
                                            <p:txEl>
                                              <p:pRg st="7" end="7"/>
                                            </p:txEl>
                                          </p:spTgt>
                                        </p:tgtEl>
                                      </p:cBhvr>
                                    </p:animEffect>
                                    <p:anim calcmode="lin" valueType="num">
                                      <p:cBhvr>
                                        <p:cTn id="50" dur="5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5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0187"/>
          <a:stretch/>
        </p:blipFill>
        <p:spPr bwMode="auto">
          <a:xfrm>
            <a:off x="9255522" y="1100136"/>
            <a:ext cx="2743200" cy="343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93278" y="0"/>
            <a:ext cx="10284155" cy="1600200"/>
          </a:xfrm>
        </p:spPr>
        <p:txBody>
          <a:bodyPr>
            <a:normAutofit/>
          </a:bodyPr>
          <a:lstStyle/>
          <a:p>
            <a:r>
              <a:rPr lang="en-US" b="1" u="heavy" spc="600" dirty="0">
                <a:latin typeface="AR ESSENCE" pitchFamily="2" charset="0"/>
              </a:rPr>
              <a:t>Jesus Predicts </a:t>
            </a:r>
            <a:br>
              <a:rPr lang="en-US" b="1" u="heavy" spc="600" dirty="0">
                <a:latin typeface="AR ESSENCE" pitchFamily="2" charset="0"/>
              </a:rPr>
            </a:br>
            <a:r>
              <a:rPr lang="en-US" b="1" u="heavy" spc="600" dirty="0">
                <a:latin typeface="AR ESSENCE" pitchFamily="2" charset="0"/>
              </a:rPr>
              <a:t>&amp; the Disciples’ questions</a:t>
            </a:r>
          </a:p>
        </p:txBody>
      </p:sp>
      <p:sp>
        <p:nvSpPr>
          <p:cNvPr id="3" name="Content Placeholder 2"/>
          <p:cNvSpPr>
            <a:spLocks noGrp="1"/>
          </p:cNvSpPr>
          <p:nvPr>
            <p:ph idx="1"/>
          </p:nvPr>
        </p:nvSpPr>
        <p:spPr>
          <a:xfrm>
            <a:off x="593294" y="2816223"/>
            <a:ext cx="9484122" cy="3432175"/>
          </a:xfrm>
        </p:spPr>
        <p:txBody>
          <a:bodyPr>
            <a:normAutofit/>
          </a:bodyPr>
          <a:lstStyle/>
          <a:p>
            <a:pPr marL="0" indent="0">
              <a:buNone/>
            </a:pPr>
            <a:r>
              <a:rPr lang="en-US" dirty="0">
                <a:latin typeface="AR ESSENCE" pitchFamily="2" charset="0"/>
              </a:rPr>
              <a:t>The Three Questions they asked Jesus in </a:t>
            </a:r>
            <a:r>
              <a:rPr lang="en-US" u="sng" dirty="0">
                <a:highlight>
                  <a:srgbClr val="FFFF00"/>
                </a:highlight>
                <a:latin typeface="AR ESSENCE" pitchFamily="2" charset="0"/>
              </a:rPr>
              <a:t>MATTHEW 24</a:t>
            </a:r>
            <a:r>
              <a:rPr lang="en-US" dirty="0">
                <a:latin typeface="AR ESSENCE" pitchFamily="2" charset="0"/>
              </a:rPr>
              <a:t>.</a:t>
            </a:r>
          </a:p>
          <a:p>
            <a:pPr marL="514350" indent="-514350">
              <a:buFont typeface="+mj-lt"/>
              <a:buAutoNum type="arabicPeriod"/>
            </a:pPr>
            <a:r>
              <a:rPr lang="en-US" dirty="0">
                <a:latin typeface="AR ESSENCE" pitchFamily="2" charset="0"/>
              </a:rPr>
              <a:t>When will this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HAPPEN</a:t>
            </a:r>
            <a:r>
              <a:rPr lang="en-US" dirty="0">
                <a:latin typeface="AR ESSENCE" pitchFamily="2" charset="0"/>
              </a:rPr>
              <a:t>?</a:t>
            </a:r>
          </a:p>
          <a:p>
            <a:pPr marL="514350" indent="-514350">
              <a:buFont typeface="+mj-lt"/>
              <a:buAutoNum type="arabicPeriod"/>
            </a:pPr>
            <a:r>
              <a:rPr lang="en-US" dirty="0">
                <a:latin typeface="AR ESSENCE" pitchFamily="2" charset="0"/>
              </a:rPr>
              <a:t>What will be the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SIGN</a:t>
            </a:r>
            <a:r>
              <a:rPr lang="en-US" dirty="0">
                <a:latin typeface="AR ESSENCE" pitchFamily="2" charset="0"/>
              </a:rPr>
              <a:t> of your return?</a:t>
            </a:r>
          </a:p>
          <a:p>
            <a:pPr marL="514350" indent="-514350">
              <a:buFont typeface="+mj-lt"/>
              <a:buAutoNum type="arabicPeriod"/>
            </a:pPr>
            <a:r>
              <a:rPr lang="en-US" dirty="0">
                <a:latin typeface="AR ESSENCE" pitchFamily="2" charset="0"/>
              </a:rPr>
              <a:t>What will be the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SIGN</a:t>
            </a:r>
            <a:r>
              <a:rPr lang="en-US" dirty="0">
                <a:latin typeface="AR ESSENCE" pitchFamily="2" charset="0"/>
              </a:rPr>
              <a:t> of the end of the world (age)?  </a:t>
            </a:r>
            <a:endParaRPr lang="en-US" baseline="30000" dirty="0">
              <a:latin typeface="AR ESSENCE" pitchFamily="2" charset="0"/>
            </a:endParaRPr>
          </a:p>
        </p:txBody>
      </p:sp>
    </p:spTree>
    <p:extLst>
      <p:ext uri="{BB962C8B-B14F-4D97-AF65-F5344CB8AC3E}">
        <p14:creationId xmlns:p14="http://schemas.microsoft.com/office/powerpoint/2010/main" val="23590339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0"/>
                                        <p:tgtEl>
                                          <p:spTgt spid="3">
                                            <p:txEl>
                                              <p:pRg st="1" end="1"/>
                                            </p:txEl>
                                          </p:spTgt>
                                        </p:tgtEl>
                                      </p:cBhvr>
                                    </p:animEffect>
                                    <p:anim calcmode="lin" valueType="num">
                                      <p:cBhvr>
                                        <p:cTn id="8"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0"/>
                            </p:stCondLst>
                            <p:childTnLst>
                              <p:par>
                                <p:cTn id="11" presetID="42" presetClass="entr" presetSubtype="0" fill="hold"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0"/>
                                        <p:tgtEl>
                                          <p:spTgt spid="3">
                                            <p:txEl>
                                              <p:pRg st="2" end="2"/>
                                            </p:txEl>
                                          </p:spTgt>
                                        </p:tgtEl>
                                      </p:cBhvr>
                                    </p:animEffect>
                                    <p:anim calcmode="lin" valueType="num">
                                      <p:cBhvr>
                                        <p:cTn id="14"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5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0"/>
                            </p:stCondLst>
                            <p:childTnLst>
                              <p:par>
                                <p:cTn id="17" presetID="42"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0"/>
                                        <p:tgtEl>
                                          <p:spTgt spid="3">
                                            <p:txEl>
                                              <p:pRg st="3" end="3"/>
                                            </p:txEl>
                                          </p:spTgt>
                                        </p:tgtEl>
                                      </p:cBhvr>
                                    </p:animEffect>
                                    <p:anim calcmode="lin" valueType="num">
                                      <p:cBhvr>
                                        <p:cTn id="20"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5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0187"/>
          <a:stretch/>
        </p:blipFill>
        <p:spPr bwMode="auto">
          <a:xfrm>
            <a:off x="9448800" y="3398520"/>
            <a:ext cx="2743200" cy="343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205001" y="208854"/>
            <a:ext cx="11758399" cy="1162746"/>
          </a:xfrm>
        </p:spPr>
        <p:txBody>
          <a:bodyPr>
            <a:normAutofit/>
          </a:bodyPr>
          <a:lstStyle/>
          <a:p>
            <a:r>
              <a:rPr lang="en-US" b="1" u="heavy" spc="600" dirty="0">
                <a:latin typeface="AR ESSENCE" pitchFamily="2" charset="0"/>
              </a:rPr>
              <a:t>The QUESTIONS Answered</a:t>
            </a:r>
          </a:p>
        </p:txBody>
      </p:sp>
      <p:sp>
        <p:nvSpPr>
          <p:cNvPr id="3" name="Content Placeholder 2"/>
          <p:cNvSpPr>
            <a:spLocks noGrp="1"/>
          </p:cNvSpPr>
          <p:nvPr>
            <p:ph idx="1"/>
          </p:nvPr>
        </p:nvSpPr>
        <p:spPr>
          <a:xfrm>
            <a:off x="457200" y="1676401"/>
            <a:ext cx="10515599" cy="5033958"/>
          </a:xfrm>
        </p:spPr>
        <p:txBody>
          <a:bodyPr>
            <a:noAutofit/>
          </a:bodyPr>
          <a:lstStyle/>
          <a:p>
            <a:pPr marL="514350" indent="-514350">
              <a:buFont typeface="+mj-lt"/>
              <a:buAutoNum type="arabicPeriod"/>
            </a:pPr>
            <a:r>
              <a:rPr lang="en-US" dirty="0">
                <a:latin typeface="AR ESSENCE" pitchFamily="2" charset="0"/>
              </a:rPr>
              <a:t>When will this happen?</a:t>
            </a:r>
          </a:p>
          <a:p>
            <a:pPr marL="914400" lvl="1" indent="-514350">
              <a:buFont typeface="Arial" pitchFamily="34" charset="0"/>
              <a:buChar char="•"/>
            </a:pPr>
            <a:r>
              <a:rPr lang="en-US" sz="3200" i="1" dirty="0">
                <a:latin typeface="AR ESSENCE" pitchFamily="2" charset="0"/>
              </a:rPr>
              <a:t>Ask &amp; Answered by </a:t>
            </a:r>
            <a:r>
              <a:rPr lang="en-US" sz="3200" b="1" i="1" u="sng" dirty="0">
                <a:solidFill>
                  <a:srgbClr val="FF0000"/>
                </a:solidFill>
                <a:effectLst>
                  <a:outerShdw blurRad="38100" dist="38100" dir="2700000" algn="tl">
                    <a:srgbClr val="000000">
                      <a:alpha val="43137"/>
                    </a:srgbClr>
                  </a:outerShdw>
                </a:effectLst>
                <a:latin typeface="Arial Black" panose="020B0A04020102020204" pitchFamily="34" charset="0"/>
              </a:rPr>
              <a:t>MATTHEW</a:t>
            </a:r>
            <a:r>
              <a:rPr lang="en-US" sz="3200" i="1" dirty="0">
                <a:latin typeface="AR ESSENCE" pitchFamily="2" charset="0"/>
              </a:rPr>
              <a:t>, Mark &amp; Luke</a:t>
            </a:r>
          </a:p>
          <a:p>
            <a:pPr marL="514350" indent="-514350">
              <a:buFont typeface="+mj-lt"/>
              <a:buAutoNum type="arabicPeriod"/>
            </a:pPr>
            <a:r>
              <a:rPr lang="en-US" dirty="0">
                <a:latin typeface="AR ESSENCE" pitchFamily="2" charset="0"/>
              </a:rPr>
              <a:t>What will be the sign of your return?</a:t>
            </a:r>
          </a:p>
          <a:p>
            <a:pPr marL="914400" lvl="1" indent="-514350">
              <a:buFont typeface="Arial" pitchFamily="34" charset="0"/>
              <a:buChar char="•"/>
            </a:pPr>
            <a:r>
              <a:rPr lang="en-US" sz="3200" dirty="0">
                <a:latin typeface="AR ESSENCE" pitchFamily="2" charset="0"/>
              </a:rPr>
              <a:t>Ask &amp; Answered by </a:t>
            </a:r>
            <a:r>
              <a:rPr lang="en-US" sz="3200" b="1" i="1" u="sng" dirty="0">
                <a:solidFill>
                  <a:srgbClr val="FF0000"/>
                </a:solidFill>
                <a:effectLst>
                  <a:outerShdw blurRad="38100" dist="38100" dir="2700000" algn="tl">
                    <a:srgbClr val="000000">
                      <a:alpha val="43137"/>
                    </a:srgbClr>
                  </a:outerShdw>
                </a:effectLst>
                <a:latin typeface="Arial Black" panose="020B0A04020102020204" pitchFamily="34" charset="0"/>
              </a:rPr>
              <a:t>MATTHEW</a:t>
            </a:r>
            <a:r>
              <a:rPr lang="en-US" sz="3200" dirty="0">
                <a:effectLst>
                  <a:outerShdw blurRad="38100" dist="38100" dir="2700000" algn="tl">
                    <a:srgbClr val="000000">
                      <a:alpha val="43137"/>
                    </a:srgbClr>
                  </a:outerShdw>
                </a:effectLst>
                <a:latin typeface="AR ESSENCE" pitchFamily="2" charset="0"/>
              </a:rPr>
              <a:t> </a:t>
            </a:r>
            <a:endParaRPr lang="en-US" sz="3200" dirty="0">
              <a:latin typeface="AR ESSENCE" pitchFamily="2" charset="0"/>
            </a:endParaRPr>
          </a:p>
          <a:p>
            <a:pPr marL="514350" indent="-514350">
              <a:buFont typeface="+mj-lt"/>
              <a:buAutoNum type="arabicPeriod"/>
            </a:pPr>
            <a:r>
              <a:rPr lang="en-US" dirty="0">
                <a:latin typeface="AR ESSENCE" pitchFamily="2" charset="0"/>
              </a:rPr>
              <a:t>What will be the sign of the end </a:t>
            </a:r>
            <a:br>
              <a:rPr lang="en-US" dirty="0">
                <a:latin typeface="AR ESSENCE" pitchFamily="2" charset="0"/>
              </a:rPr>
            </a:br>
            <a:r>
              <a:rPr lang="en-US" dirty="0">
                <a:latin typeface="AR ESSENCE" pitchFamily="2" charset="0"/>
              </a:rPr>
              <a:t>of the world (age)? </a:t>
            </a:r>
          </a:p>
          <a:p>
            <a:pPr marL="914400" lvl="1" indent="-514350">
              <a:buFont typeface="Arial" pitchFamily="34" charset="0"/>
              <a:buChar char="•"/>
            </a:pPr>
            <a:r>
              <a:rPr lang="en-US" sz="3200" dirty="0">
                <a:latin typeface="AR ESSENCE" pitchFamily="2" charset="0"/>
              </a:rPr>
              <a:t>Ask &amp; Answered only by </a:t>
            </a:r>
            <a:r>
              <a:rPr lang="en-US" sz="3200" b="1" i="1" u="sng" dirty="0">
                <a:solidFill>
                  <a:srgbClr val="FF0000"/>
                </a:solidFill>
                <a:effectLst>
                  <a:outerShdw blurRad="38100" dist="38100" dir="2700000" algn="tl">
                    <a:srgbClr val="000000">
                      <a:alpha val="43137"/>
                    </a:srgbClr>
                  </a:outerShdw>
                </a:effectLst>
                <a:latin typeface="Arial Black" panose="020B0A04020102020204" pitchFamily="34" charset="0"/>
              </a:rPr>
              <a:t>MATTHEW</a:t>
            </a:r>
            <a:r>
              <a:rPr lang="en-US" sz="3200" b="1" i="1" u="sng" dirty="0">
                <a:solidFill>
                  <a:srgbClr val="FF0000"/>
                </a:solidFill>
                <a:effectLst>
                  <a:outerShdw blurRad="38100" dist="38100" dir="2700000" algn="tl">
                    <a:srgbClr val="000000">
                      <a:alpha val="43137"/>
                    </a:srgbClr>
                  </a:outerShdw>
                </a:effectLst>
                <a:latin typeface="AR ESSENCE" pitchFamily="2" charset="0"/>
              </a:rPr>
              <a:t> </a:t>
            </a:r>
            <a:endParaRPr lang="en-US" sz="3200" b="1" i="1" u="sng" baseline="30000" dirty="0">
              <a:solidFill>
                <a:srgbClr val="FF0000"/>
              </a:solidFill>
              <a:effectLst>
                <a:outerShdw blurRad="38100" dist="38100" dir="2700000" algn="tl">
                  <a:srgbClr val="000000">
                    <a:alpha val="43137"/>
                  </a:srgbClr>
                </a:outerShdw>
              </a:effectLst>
              <a:latin typeface="AR ESSENCE" pitchFamily="2" charset="0"/>
            </a:endParaRPr>
          </a:p>
        </p:txBody>
      </p:sp>
    </p:spTree>
    <p:extLst>
      <p:ext uri="{BB962C8B-B14F-4D97-AF65-F5344CB8AC3E}">
        <p14:creationId xmlns:p14="http://schemas.microsoft.com/office/powerpoint/2010/main" val="17805358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0"/>
                                        <p:tgtEl>
                                          <p:spTgt spid="3">
                                            <p:txEl>
                                              <p:pRg st="0" end="0"/>
                                            </p:txEl>
                                          </p:spTgt>
                                        </p:tgtEl>
                                      </p:cBhvr>
                                    </p:animEffect>
                                    <p:anim calcmode="lin" valueType="num">
                                      <p:cBhvr>
                                        <p:cTn id="8"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0"/>
                                        <p:tgtEl>
                                          <p:spTgt spid="3">
                                            <p:txEl>
                                              <p:pRg st="1" end="1"/>
                                            </p:txEl>
                                          </p:spTgt>
                                        </p:tgtEl>
                                      </p:cBhvr>
                                    </p:animEffect>
                                    <p:anim calcmode="lin" valueType="num">
                                      <p:cBhvr>
                                        <p:cTn id="14"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0"/>
                                        <p:tgtEl>
                                          <p:spTgt spid="3">
                                            <p:txEl>
                                              <p:pRg st="2" end="2"/>
                                            </p:txEl>
                                          </p:spTgt>
                                        </p:tgtEl>
                                      </p:cBhvr>
                                    </p:animEffect>
                                    <p:anim calcmode="lin" valueType="num">
                                      <p:cBhvr>
                                        <p:cTn id="20"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0"/>
                            </p:stCondLst>
                            <p:childTnLst>
                              <p:par>
                                <p:cTn id="23" presetID="42" presetClass="entr" presetSubtype="0"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0"/>
                                        <p:tgtEl>
                                          <p:spTgt spid="3">
                                            <p:txEl>
                                              <p:pRg st="3" end="3"/>
                                            </p:txEl>
                                          </p:spTgt>
                                        </p:tgtEl>
                                      </p:cBhvr>
                                    </p:animEffect>
                                    <p:anim calcmode="lin" valueType="num">
                                      <p:cBhvr>
                                        <p:cTn id="26"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0"/>
                            </p:stCondLst>
                            <p:childTnLst>
                              <p:par>
                                <p:cTn id="29" presetID="42" presetClass="entr" presetSubtype="0"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0"/>
                                        <p:tgtEl>
                                          <p:spTgt spid="3">
                                            <p:txEl>
                                              <p:pRg st="4" end="4"/>
                                            </p:txEl>
                                          </p:spTgt>
                                        </p:tgtEl>
                                      </p:cBhvr>
                                    </p:animEffect>
                                    <p:anim calcmode="lin" valueType="num">
                                      <p:cBhvr>
                                        <p:cTn id="32" dur="5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25000"/>
                            </p:stCondLst>
                            <p:childTnLst>
                              <p:par>
                                <p:cTn id="35" presetID="42" presetClass="entr" presetSubtype="0" fill="hold"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0"/>
                                        <p:tgtEl>
                                          <p:spTgt spid="3">
                                            <p:txEl>
                                              <p:pRg st="5" end="5"/>
                                            </p:txEl>
                                          </p:spTgt>
                                        </p:tgtEl>
                                      </p:cBhvr>
                                    </p:animEffect>
                                    <p:anim calcmode="lin" valueType="num">
                                      <p:cBhvr>
                                        <p:cTn id="38" dur="5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5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30287" r="28865"/>
          <a:stretch/>
        </p:blipFill>
        <p:spPr bwMode="auto">
          <a:xfrm>
            <a:off x="9753600" y="659450"/>
            <a:ext cx="2264532" cy="5539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04800" y="192192"/>
            <a:ext cx="11582400" cy="798408"/>
          </a:xfrm>
        </p:spPr>
        <p:txBody>
          <a:bodyPr>
            <a:noAutofit/>
          </a:bodyPr>
          <a:lstStyle/>
          <a:p>
            <a:r>
              <a:rPr lang="en-US" sz="3200" b="1" spc="600" dirty="0">
                <a:latin typeface="AR ESSENCE" pitchFamily="2" charset="0"/>
              </a:rPr>
              <a:t>The  1</a:t>
            </a:r>
            <a:r>
              <a:rPr lang="en-US" sz="3200" b="1" spc="600" baseline="30000" dirty="0">
                <a:latin typeface="AR ESSENCE" pitchFamily="2" charset="0"/>
              </a:rPr>
              <a:t>st</a:t>
            </a:r>
            <a:r>
              <a:rPr lang="en-US" sz="3200" b="1" spc="600" dirty="0">
                <a:latin typeface="AR ESSENCE" pitchFamily="2" charset="0"/>
              </a:rPr>
              <a:t> QUESTION Answered</a:t>
            </a:r>
          </a:p>
        </p:txBody>
      </p:sp>
      <p:sp>
        <p:nvSpPr>
          <p:cNvPr id="3" name="Content Placeholder 2"/>
          <p:cNvSpPr>
            <a:spLocks noGrp="1"/>
          </p:cNvSpPr>
          <p:nvPr>
            <p:ph idx="1"/>
          </p:nvPr>
        </p:nvSpPr>
        <p:spPr>
          <a:xfrm>
            <a:off x="609600" y="1295400"/>
            <a:ext cx="9969305" cy="5257800"/>
          </a:xfrm>
        </p:spPr>
        <p:txBody>
          <a:bodyPr>
            <a:normAutofit lnSpcReduction="10000"/>
          </a:bodyPr>
          <a:lstStyle/>
          <a:p>
            <a:r>
              <a:rPr lang="en-US" sz="3600" dirty="0">
                <a:latin typeface="AR ESSENCE" pitchFamily="2" charset="0"/>
              </a:rPr>
              <a:t>When will this happen?</a:t>
            </a:r>
          </a:p>
          <a:p>
            <a:r>
              <a:rPr lang="en-US" sz="3600" dirty="0">
                <a:latin typeface="AR ESSENCE" pitchFamily="2" charset="0"/>
              </a:rPr>
              <a:t>WHEN WILL THE </a:t>
            </a:r>
            <a:r>
              <a:rPr lang="en-US" sz="3600" b="1" u="sng" dirty="0">
                <a:solidFill>
                  <a:srgbClr val="C00000"/>
                </a:solidFill>
                <a:effectLst>
                  <a:outerShdw blurRad="38100" dist="38100" dir="2700000" algn="tl">
                    <a:srgbClr val="000000">
                      <a:alpha val="43137"/>
                    </a:srgbClr>
                  </a:outerShdw>
                </a:effectLst>
                <a:latin typeface="Arial Black" panose="020B0A04020102020204" pitchFamily="34" charset="0"/>
              </a:rPr>
              <a:t>TEMPLE</a:t>
            </a:r>
            <a:r>
              <a:rPr lang="en-US" sz="3600" b="1" u="sng" dirty="0">
                <a:solidFill>
                  <a:srgbClr val="C00000"/>
                </a:solidFill>
                <a:effectLst>
                  <a:outerShdw blurRad="38100" dist="38100" dir="2700000" algn="tl">
                    <a:srgbClr val="000000">
                      <a:alpha val="43137"/>
                    </a:srgbClr>
                  </a:outerShdw>
                </a:effectLst>
                <a:latin typeface="AR ESSENCE" pitchFamily="2" charset="0"/>
              </a:rPr>
              <a:t> BE DESTROYED</a:t>
            </a:r>
            <a:r>
              <a:rPr lang="en-US" sz="3600" dirty="0">
                <a:latin typeface="AR ESSENCE" pitchFamily="2" charset="0"/>
              </a:rPr>
              <a:t>? Matthew 24. 4-8</a:t>
            </a:r>
          </a:p>
          <a:p>
            <a:pPr lvl="1"/>
            <a:r>
              <a:rPr lang="en-US" sz="3200" b="1" u="sng" dirty="0">
                <a:solidFill>
                  <a:srgbClr val="00B0F0"/>
                </a:solidFill>
                <a:effectLst>
                  <a:outerShdw blurRad="38100" dist="38100" dir="2700000" algn="tl">
                    <a:srgbClr val="000000">
                      <a:alpha val="43137"/>
                    </a:srgbClr>
                  </a:outerShdw>
                </a:effectLst>
                <a:latin typeface="AR ESSENCE" pitchFamily="2" charset="0"/>
              </a:rPr>
              <a:t>False Christ </a:t>
            </a:r>
            <a:r>
              <a:rPr lang="en-US" sz="3200" dirty="0">
                <a:latin typeface="AR ESSENCE" pitchFamily="2" charset="0"/>
              </a:rPr>
              <a:t>will come</a:t>
            </a:r>
          </a:p>
          <a:p>
            <a:pPr lvl="1"/>
            <a:r>
              <a:rPr lang="en-US" sz="3200" b="1" u="sng" dirty="0">
                <a:solidFill>
                  <a:srgbClr val="00B0F0"/>
                </a:solidFill>
                <a:effectLst>
                  <a:outerShdw blurRad="38100" dist="38100" dir="2700000" algn="tl">
                    <a:srgbClr val="000000">
                      <a:alpha val="43137"/>
                    </a:srgbClr>
                  </a:outerShdw>
                </a:effectLst>
                <a:latin typeface="AR ESSENCE" pitchFamily="2" charset="0"/>
              </a:rPr>
              <a:t>Wars</a:t>
            </a:r>
            <a:r>
              <a:rPr lang="en-US" sz="3200" dirty="0">
                <a:latin typeface="AR ESSENCE" pitchFamily="2" charset="0"/>
              </a:rPr>
              <a:t> and threats (rumors) of wars</a:t>
            </a:r>
          </a:p>
          <a:p>
            <a:pPr lvl="1"/>
            <a:r>
              <a:rPr lang="en-US" sz="3200" dirty="0">
                <a:latin typeface="AR ESSENCE" pitchFamily="2" charset="0"/>
              </a:rPr>
              <a:t>Nations and kingdoms </a:t>
            </a:r>
            <a:r>
              <a:rPr lang="en-US" sz="3200" b="1" u="sng" dirty="0">
                <a:solidFill>
                  <a:srgbClr val="00B0F0"/>
                </a:solidFill>
                <a:effectLst>
                  <a:outerShdw blurRad="38100" dist="38100" dir="2700000" algn="tl">
                    <a:srgbClr val="000000">
                      <a:alpha val="43137"/>
                    </a:srgbClr>
                  </a:outerShdw>
                </a:effectLst>
                <a:latin typeface="AR ESSENCE" pitchFamily="2" charset="0"/>
              </a:rPr>
              <a:t>against each other</a:t>
            </a:r>
          </a:p>
          <a:p>
            <a:pPr lvl="1"/>
            <a:r>
              <a:rPr lang="en-US" sz="3200" b="1" u="sng" dirty="0">
                <a:solidFill>
                  <a:srgbClr val="00B0F0"/>
                </a:solidFill>
                <a:effectLst>
                  <a:outerShdw blurRad="38100" dist="38100" dir="2700000" algn="tl">
                    <a:srgbClr val="000000">
                      <a:alpha val="43137"/>
                    </a:srgbClr>
                  </a:outerShdw>
                </a:effectLst>
                <a:latin typeface="AR ESSENCE" pitchFamily="2" charset="0"/>
              </a:rPr>
              <a:t>Famines</a:t>
            </a:r>
            <a:r>
              <a:rPr lang="en-US" sz="3200" dirty="0">
                <a:latin typeface="AR ESSENCE" pitchFamily="2" charset="0"/>
              </a:rPr>
              <a:t> and </a:t>
            </a:r>
            <a:r>
              <a:rPr lang="en-US" sz="3200" b="1" u="sng" dirty="0">
                <a:solidFill>
                  <a:srgbClr val="00B0F0"/>
                </a:solidFill>
                <a:effectLst>
                  <a:outerShdw blurRad="38100" dist="38100" dir="2700000" algn="tl">
                    <a:srgbClr val="000000">
                      <a:alpha val="43137"/>
                    </a:srgbClr>
                  </a:outerShdw>
                </a:effectLst>
                <a:latin typeface="AR ESSENCE" pitchFamily="2" charset="0"/>
              </a:rPr>
              <a:t>earthquakes</a:t>
            </a:r>
            <a:r>
              <a:rPr lang="en-US" sz="3200" dirty="0">
                <a:latin typeface="AR ESSENCE" pitchFamily="2" charset="0"/>
              </a:rPr>
              <a:t> all over the world</a:t>
            </a:r>
          </a:p>
          <a:p>
            <a:pPr lvl="1"/>
            <a:r>
              <a:rPr lang="en-US" sz="3200" dirty="0">
                <a:latin typeface="AR ESSENCE" pitchFamily="2" charset="0"/>
              </a:rPr>
              <a:t>This is </a:t>
            </a:r>
            <a:r>
              <a:rPr lang="en-US" sz="3200" b="1" u="sng" dirty="0">
                <a:solidFill>
                  <a:srgbClr val="00B0F0"/>
                </a:solidFill>
                <a:effectLst>
                  <a:outerShdw blurRad="38100" dist="38100" dir="2700000" algn="tl">
                    <a:srgbClr val="000000">
                      <a:alpha val="43137"/>
                    </a:srgbClr>
                  </a:outerShdw>
                </a:effectLst>
                <a:latin typeface="AR ESSENCE" pitchFamily="2" charset="0"/>
              </a:rPr>
              <a:t>just the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START</a:t>
            </a:r>
            <a:r>
              <a:rPr lang="en-US" sz="3200" dirty="0">
                <a:latin typeface="AR ESSENCE" pitchFamily="2" charset="0"/>
              </a:rPr>
              <a:t>, there is still a lot more to come</a:t>
            </a:r>
          </a:p>
        </p:txBody>
      </p:sp>
    </p:spTree>
    <p:extLst>
      <p:ext uri="{BB962C8B-B14F-4D97-AF65-F5344CB8AC3E}">
        <p14:creationId xmlns:p14="http://schemas.microsoft.com/office/powerpoint/2010/main" val="17298968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0"/>
                                        <p:tgtEl>
                                          <p:spTgt spid="3">
                                            <p:txEl>
                                              <p:pRg st="0" end="0"/>
                                            </p:txEl>
                                          </p:spTgt>
                                        </p:tgtEl>
                                      </p:cBhvr>
                                    </p:animEffect>
                                    <p:anim calcmode="lin" valueType="num">
                                      <p:cBhvr>
                                        <p:cTn id="8"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0"/>
                                        <p:tgtEl>
                                          <p:spTgt spid="3">
                                            <p:txEl>
                                              <p:pRg st="1" end="1"/>
                                            </p:txEl>
                                          </p:spTgt>
                                        </p:tgtEl>
                                      </p:cBhvr>
                                    </p:animEffect>
                                    <p:anim calcmode="lin" valueType="num">
                                      <p:cBhvr>
                                        <p:cTn id="14"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0"/>
                            </p:stCondLst>
                            <p:childTnLst>
                              <p:par>
                                <p:cTn id="17" presetID="45" presetClass="entr" presetSubtype="0" fill="hold" nodeType="afterEffect">
                                  <p:stCondLst>
                                    <p:cond delay="0"/>
                                  </p:stCondLst>
                                  <p:childTnLst>
                                    <p:set>
                                      <p:cBhvr>
                                        <p:cTn id="18" dur="1" fill="hold">
                                          <p:stCondLst>
                                            <p:cond delay="0"/>
                                          </p:stCondLst>
                                        </p:cTn>
                                        <p:tgtEl>
                                          <p:spTgt spid="6146"/>
                                        </p:tgtEl>
                                        <p:attrNameLst>
                                          <p:attrName>style.visibility</p:attrName>
                                        </p:attrNameLst>
                                      </p:cBhvr>
                                      <p:to>
                                        <p:strVal val="visible"/>
                                      </p:to>
                                    </p:set>
                                    <p:animEffect transition="in" filter="fade">
                                      <p:cBhvr>
                                        <p:cTn id="19" dur="5000"/>
                                        <p:tgtEl>
                                          <p:spTgt spid="6146"/>
                                        </p:tgtEl>
                                      </p:cBhvr>
                                    </p:animEffect>
                                    <p:anim calcmode="lin" valueType="num">
                                      <p:cBhvr>
                                        <p:cTn id="20" dur="5000" fill="hold"/>
                                        <p:tgtEl>
                                          <p:spTgt spid="6146"/>
                                        </p:tgtEl>
                                        <p:attrNameLst>
                                          <p:attrName>ppt_w</p:attrName>
                                        </p:attrNameLst>
                                      </p:cBhvr>
                                      <p:tavLst>
                                        <p:tav tm="0" fmla="#ppt_w*sin(2.5*pi*$)">
                                          <p:val>
                                            <p:fltVal val="0"/>
                                          </p:val>
                                        </p:tav>
                                        <p:tav tm="100000">
                                          <p:val>
                                            <p:fltVal val="1"/>
                                          </p:val>
                                        </p:tav>
                                      </p:tavLst>
                                    </p:anim>
                                    <p:anim calcmode="lin" valueType="num">
                                      <p:cBhvr>
                                        <p:cTn id="21" dur="5000" fill="hold"/>
                                        <p:tgtEl>
                                          <p:spTgt spid="6146"/>
                                        </p:tgtEl>
                                        <p:attrNameLst>
                                          <p:attrName>ppt_h</p:attrName>
                                        </p:attrNameLst>
                                      </p:cBhvr>
                                      <p:tavLst>
                                        <p:tav tm="0">
                                          <p:val>
                                            <p:strVal val="#ppt_h"/>
                                          </p:val>
                                        </p:tav>
                                        <p:tav tm="100000">
                                          <p:val>
                                            <p:strVal val="#ppt_h"/>
                                          </p:val>
                                        </p:tav>
                                      </p:tavLst>
                                    </p:anim>
                                  </p:childTnLst>
                                </p:cTn>
                              </p:par>
                            </p:childTnLst>
                          </p:cTn>
                        </p:par>
                        <p:par>
                          <p:cTn id="22" fill="hold">
                            <p:stCondLst>
                              <p:cond delay="15000"/>
                            </p:stCondLst>
                            <p:childTnLst>
                              <p:par>
                                <p:cTn id="23" presetID="42" presetClass="entr" presetSubtype="0" fill="hold"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0"/>
                                        <p:tgtEl>
                                          <p:spTgt spid="3">
                                            <p:txEl>
                                              <p:pRg st="2" end="2"/>
                                            </p:txEl>
                                          </p:spTgt>
                                        </p:tgtEl>
                                      </p:cBhvr>
                                    </p:animEffect>
                                    <p:anim calcmode="lin" valueType="num">
                                      <p:cBhvr>
                                        <p:cTn id="26"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5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0"/>
                            </p:stCondLst>
                            <p:childTnLst>
                              <p:par>
                                <p:cTn id="29" presetID="42" presetClass="entr" presetSubtype="0" fill="hold"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0"/>
                                        <p:tgtEl>
                                          <p:spTgt spid="3">
                                            <p:txEl>
                                              <p:pRg st="3" end="3"/>
                                            </p:txEl>
                                          </p:spTgt>
                                        </p:tgtEl>
                                      </p:cBhvr>
                                    </p:animEffect>
                                    <p:anim calcmode="lin" valueType="num">
                                      <p:cBhvr>
                                        <p:cTn id="32"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5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25000"/>
                            </p:stCondLst>
                            <p:childTnLst>
                              <p:par>
                                <p:cTn id="35" presetID="42" presetClass="entr" presetSubtype="0" fill="hold" nodeType="after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5000"/>
                                        <p:tgtEl>
                                          <p:spTgt spid="3">
                                            <p:txEl>
                                              <p:pRg st="4" end="4"/>
                                            </p:txEl>
                                          </p:spTgt>
                                        </p:tgtEl>
                                      </p:cBhvr>
                                    </p:animEffect>
                                    <p:anim calcmode="lin" valueType="num">
                                      <p:cBhvr>
                                        <p:cTn id="38" dur="5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5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40" fill="hold">
                            <p:stCondLst>
                              <p:cond delay="30000"/>
                            </p:stCondLst>
                            <p:childTnLst>
                              <p:par>
                                <p:cTn id="41" presetID="42" presetClass="entr" presetSubtype="0" fill="hold" nodeType="after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5000"/>
                                        <p:tgtEl>
                                          <p:spTgt spid="3">
                                            <p:txEl>
                                              <p:pRg st="5" end="5"/>
                                            </p:txEl>
                                          </p:spTgt>
                                        </p:tgtEl>
                                      </p:cBhvr>
                                    </p:animEffect>
                                    <p:anim calcmode="lin" valueType="num">
                                      <p:cBhvr>
                                        <p:cTn id="44" dur="5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5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6" fill="hold">
                            <p:stCondLst>
                              <p:cond delay="35000"/>
                            </p:stCondLst>
                            <p:childTnLst>
                              <p:par>
                                <p:cTn id="47" presetID="42" presetClass="entr" presetSubtype="0" fill="hold" nodeType="after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5000"/>
                                        <p:tgtEl>
                                          <p:spTgt spid="3">
                                            <p:txEl>
                                              <p:pRg st="6" end="6"/>
                                            </p:txEl>
                                          </p:spTgt>
                                        </p:tgtEl>
                                      </p:cBhvr>
                                    </p:animEffect>
                                    <p:anim calcmode="lin" valueType="num">
                                      <p:cBhvr>
                                        <p:cTn id="50" dur="5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5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30287" r="28865"/>
          <a:stretch/>
        </p:blipFill>
        <p:spPr bwMode="auto">
          <a:xfrm>
            <a:off x="9448800" y="570020"/>
            <a:ext cx="2558128" cy="6257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685800" y="222540"/>
            <a:ext cx="11084322" cy="925216"/>
          </a:xfrm>
        </p:spPr>
        <p:txBody>
          <a:bodyPr>
            <a:normAutofit/>
          </a:bodyPr>
          <a:lstStyle/>
          <a:p>
            <a:r>
              <a:rPr lang="en-US" b="1" spc="600" dirty="0">
                <a:latin typeface="AR ESSENCE" pitchFamily="2" charset="0"/>
              </a:rPr>
              <a:t>The  1</a:t>
            </a:r>
            <a:r>
              <a:rPr lang="en-US" b="1" spc="600" baseline="30000" dirty="0">
                <a:latin typeface="AR ESSENCE" pitchFamily="2" charset="0"/>
              </a:rPr>
              <a:t>st</a:t>
            </a:r>
            <a:r>
              <a:rPr lang="en-US" b="1" spc="600" dirty="0">
                <a:latin typeface="AR ESSENCE" pitchFamily="2" charset="0"/>
              </a:rPr>
              <a:t> QUESTION Answered</a:t>
            </a:r>
          </a:p>
        </p:txBody>
      </p:sp>
      <p:sp>
        <p:nvSpPr>
          <p:cNvPr id="3" name="Content Placeholder 2"/>
          <p:cNvSpPr>
            <a:spLocks noGrp="1"/>
          </p:cNvSpPr>
          <p:nvPr>
            <p:ph idx="1"/>
          </p:nvPr>
        </p:nvSpPr>
        <p:spPr>
          <a:xfrm>
            <a:off x="323850" y="1219202"/>
            <a:ext cx="11446272" cy="5486400"/>
          </a:xfrm>
        </p:spPr>
        <p:txBody>
          <a:bodyPr>
            <a:noAutofit/>
          </a:bodyPr>
          <a:lstStyle/>
          <a:p>
            <a:r>
              <a:rPr lang="en-US" dirty="0">
                <a:latin typeface="AR ESSENCE" pitchFamily="2" charset="0"/>
              </a:rPr>
              <a:t>WHEN WILL THE </a:t>
            </a:r>
            <a:r>
              <a:rPr lang="en-US" b="1" u="sng" dirty="0">
                <a:solidFill>
                  <a:srgbClr val="C00000"/>
                </a:solidFill>
                <a:effectLst>
                  <a:outerShdw blurRad="38100" dist="38100" dir="2700000" algn="tl">
                    <a:srgbClr val="000000">
                      <a:alpha val="43137"/>
                    </a:srgbClr>
                  </a:outerShdw>
                </a:effectLst>
                <a:latin typeface="Arial Black" panose="020B0A04020102020204" pitchFamily="34" charset="0"/>
              </a:rPr>
              <a:t>TEMPLE</a:t>
            </a:r>
            <a:r>
              <a:rPr lang="en-US" b="1" u="sng" dirty="0">
                <a:solidFill>
                  <a:srgbClr val="C00000"/>
                </a:solidFill>
                <a:effectLst>
                  <a:outerShdw blurRad="38100" dist="38100" dir="2700000" algn="tl">
                    <a:srgbClr val="000000">
                      <a:alpha val="43137"/>
                    </a:srgbClr>
                  </a:outerShdw>
                </a:effectLst>
                <a:latin typeface="AR ESSENCE" pitchFamily="2" charset="0"/>
              </a:rPr>
              <a:t> BE DESTROYED</a:t>
            </a:r>
            <a:r>
              <a:rPr lang="en-US" dirty="0">
                <a:latin typeface="AR ESSENCE" pitchFamily="2" charset="0"/>
              </a:rPr>
              <a:t>?</a:t>
            </a:r>
          </a:p>
          <a:p>
            <a:r>
              <a:rPr lang="en-US" dirty="0">
                <a:latin typeface="AR ESSENCE" pitchFamily="2" charset="0"/>
              </a:rPr>
              <a:t>Matthew 24.9-12</a:t>
            </a:r>
          </a:p>
          <a:p>
            <a:r>
              <a:rPr lang="en-US" dirty="0">
                <a:latin typeface="AR ESSENCE" pitchFamily="2" charset="0"/>
              </a:rPr>
              <a:t>Just when you think it can’t get any worse.</a:t>
            </a:r>
          </a:p>
          <a:p>
            <a:pPr lvl="1"/>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Believers</a:t>
            </a:r>
            <a:r>
              <a:rPr lang="en-US" sz="3200" dirty="0">
                <a:latin typeface="AR ESSENCE" pitchFamily="2" charset="0"/>
              </a:rPr>
              <a:t> will be arrested, persecuted, killed</a:t>
            </a:r>
          </a:p>
          <a:p>
            <a:pPr lvl="1"/>
            <a:r>
              <a:rPr lang="en-US" sz="3200" dirty="0">
                <a:latin typeface="AR ESSENCE" pitchFamily="2" charset="0"/>
              </a:rPr>
              <a:t>People will hate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you</a:t>
            </a:r>
            <a:r>
              <a:rPr lang="en-US" sz="3200" dirty="0">
                <a:latin typeface="AR ESSENCE" pitchFamily="2" charset="0"/>
              </a:rPr>
              <a:t> for following Christ</a:t>
            </a:r>
          </a:p>
          <a:p>
            <a:pPr lvl="1"/>
            <a:r>
              <a:rPr lang="en-US" sz="3200" dirty="0">
                <a:latin typeface="AR ESSENCE" pitchFamily="2" charset="0"/>
              </a:rPr>
              <a:t>False prophets will be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EVERYWHERE</a:t>
            </a:r>
          </a:p>
          <a:p>
            <a:pPr lvl="1"/>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Sin</a:t>
            </a:r>
            <a:r>
              <a:rPr lang="en-US" sz="3200" dirty="0">
                <a:latin typeface="AR ESSENCE" pitchFamily="2" charset="0"/>
              </a:rPr>
              <a:t> will be </a:t>
            </a:r>
            <a:r>
              <a:rPr lang="en-US" sz="3200" b="1" u="sng" dirty="0">
                <a:solidFill>
                  <a:srgbClr val="C00000"/>
                </a:solidFill>
                <a:effectLst>
                  <a:outerShdw blurRad="38100" dist="38100" dir="2700000" algn="tl">
                    <a:srgbClr val="000000">
                      <a:alpha val="43137"/>
                    </a:srgbClr>
                  </a:outerShdw>
                </a:effectLst>
                <a:latin typeface="AR ESSENCE" pitchFamily="2" charset="0"/>
              </a:rPr>
              <a:t>rampant </a:t>
            </a:r>
            <a:r>
              <a:rPr lang="en-US" sz="3200" b="1" u="sng" dirty="0">
                <a:solidFill>
                  <a:srgbClr val="C00000"/>
                </a:solidFill>
                <a:effectLst>
                  <a:outerShdw blurRad="38100" dist="38100" dir="2700000" algn="tl">
                    <a:srgbClr val="000000">
                      <a:alpha val="43137"/>
                    </a:srgbClr>
                  </a:outerShdw>
                </a:effectLst>
                <a:latin typeface="Arial Black" panose="020B0A04020102020204" pitchFamily="34" charset="0"/>
              </a:rPr>
              <a:t>EVERYWHERE</a:t>
            </a:r>
            <a:endParaRPr lang="en-US" sz="3200" b="1" u="sng" dirty="0">
              <a:solidFill>
                <a:srgbClr val="C00000"/>
              </a:solidFill>
              <a:effectLst>
                <a:outerShdw blurRad="38100" dist="38100" dir="2700000" algn="tl">
                  <a:srgbClr val="000000">
                    <a:alpha val="43137"/>
                  </a:srgbClr>
                </a:outerShdw>
              </a:effectLst>
              <a:latin typeface="AR ESSENCE" pitchFamily="2" charset="0"/>
            </a:endParaRPr>
          </a:p>
          <a:p>
            <a:pPr lvl="1"/>
            <a:r>
              <a:rPr lang="en-US" sz="3200" dirty="0">
                <a:latin typeface="AR ESSENCE" pitchFamily="2" charset="0"/>
              </a:rPr>
              <a:t>Many believers will </a:t>
            </a:r>
            <a:r>
              <a:rPr lang="en-US" sz="3200" b="1" u="sng" dirty="0">
                <a:solidFill>
                  <a:srgbClr val="C00000"/>
                </a:solidFill>
                <a:effectLst>
                  <a:outerShdw blurRad="38100" dist="38100" dir="2700000" algn="tl">
                    <a:srgbClr val="000000">
                      <a:alpha val="43137"/>
                    </a:srgbClr>
                  </a:outerShdw>
                </a:effectLst>
                <a:latin typeface="AR ESSENCE" pitchFamily="2" charset="0"/>
              </a:rPr>
              <a:t>turn away </a:t>
            </a:r>
            <a:br>
              <a:rPr lang="en-US" sz="3200" dirty="0">
                <a:latin typeface="AR ESSENCE" pitchFamily="2" charset="0"/>
              </a:rPr>
            </a:br>
            <a:r>
              <a:rPr lang="en-US" sz="3200" dirty="0">
                <a:latin typeface="AR ESSENCE" pitchFamily="2" charset="0"/>
              </a:rPr>
              <a:t>(love turn cold)</a:t>
            </a:r>
          </a:p>
        </p:txBody>
      </p:sp>
    </p:spTree>
    <p:extLst>
      <p:ext uri="{BB962C8B-B14F-4D97-AF65-F5344CB8AC3E}">
        <p14:creationId xmlns:p14="http://schemas.microsoft.com/office/powerpoint/2010/main" val="34814901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anim calcmode="lin" valueType="num">
                                      <p:cBhvr>
                                        <p:cTn id="8"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3000"/>
                                        <p:tgtEl>
                                          <p:spTgt spid="3">
                                            <p:txEl>
                                              <p:pRg st="1" end="1"/>
                                            </p:txEl>
                                          </p:spTgt>
                                        </p:tgtEl>
                                      </p:cBhvr>
                                    </p:animEffect>
                                    <p:anim calcmode="lin" valueType="num">
                                      <p:cBhvr>
                                        <p:cTn id="13"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3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3000"/>
                            </p:stCondLst>
                            <p:childTnLst>
                              <p:par>
                                <p:cTn id="16" presetID="42" presetClass="entr" presetSubtype="0" fill="hold"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3000"/>
                                        <p:tgtEl>
                                          <p:spTgt spid="3">
                                            <p:txEl>
                                              <p:pRg st="2" end="2"/>
                                            </p:txEl>
                                          </p:spTgt>
                                        </p:tgtEl>
                                      </p:cBhvr>
                                    </p:animEffect>
                                    <p:anim calcmode="lin" valueType="num">
                                      <p:cBhvr>
                                        <p:cTn id="19"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3000"/>
                                        <p:tgtEl>
                                          <p:spTgt spid="3">
                                            <p:txEl>
                                              <p:pRg st="3" end="3"/>
                                            </p:txEl>
                                          </p:spTgt>
                                        </p:tgtEl>
                                      </p:cBhvr>
                                    </p:animEffect>
                                    <p:anim calcmode="lin" valueType="num">
                                      <p:cBhvr>
                                        <p:cTn id="26"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3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3000"/>
                                        <p:tgtEl>
                                          <p:spTgt spid="3">
                                            <p:txEl>
                                              <p:pRg st="4" end="4"/>
                                            </p:txEl>
                                          </p:spTgt>
                                        </p:tgtEl>
                                      </p:cBhvr>
                                    </p:animEffect>
                                    <p:anim calcmode="lin" valueType="num">
                                      <p:cBhvr>
                                        <p:cTn id="32"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3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6000"/>
                            </p:stCondLst>
                            <p:childTnLst>
                              <p:par>
                                <p:cTn id="35" presetID="42" presetClass="entr" presetSubtype="0" fill="hold"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3000"/>
                                        <p:tgtEl>
                                          <p:spTgt spid="3">
                                            <p:txEl>
                                              <p:pRg st="5" end="5"/>
                                            </p:txEl>
                                          </p:spTgt>
                                        </p:tgtEl>
                                      </p:cBhvr>
                                    </p:animEffect>
                                    <p:anim calcmode="lin" valueType="num">
                                      <p:cBhvr>
                                        <p:cTn id="38"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3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9000"/>
                            </p:stCondLst>
                            <p:childTnLst>
                              <p:par>
                                <p:cTn id="41" presetID="42" presetClass="entr" presetSubtype="0" fill="hold"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3000"/>
                                        <p:tgtEl>
                                          <p:spTgt spid="3">
                                            <p:txEl>
                                              <p:pRg st="6" end="6"/>
                                            </p:txEl>
                                          </p:spTgt>
                                        </p:tgtEl>
                                      </p:cBhvr>
                                    </p:animEffect>
                                    <p:anim calcmode="lin" valueType="num">
                                      <p:cBhvr>
                                        <p:cTn id="44"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3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12000"/>
                            </p:stCondLst>
                            <p:childTnLst>
                              <p:par>
                                <p:cTn id="47" presetID="42" presetClass="entr" presetSubtype="0" fill="hold" nodeType="after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3000"/>
                                        <p:tgtEl>
                                          <p:spTgt spid="3">
                                            <p:txEl>
                                              <p:pRg st="7" end="7"/>
                                            </p:txEl>
                                          </p:spTgt>
                                        </p:tgtEl>
                                      </p:cBhvr>
                                    </p:animEffect>
                                    <p:anim calcmode="lin" valueType="num">
                                      <p:cBhvr>
                                        <p:cTn id="50" dur="3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3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2991</Words>
  <Application>Microsoft Office PowerPoint</Application>
  <PresentationFormat>Widescreen</PresentationFormat>
  <Paragraphs>192</Paragraphs>
  <Slides>21</Slides>
  <Notes>19</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 Black</vt:lpstr>
      <vt:lpstr>Algerian</vt:lpstr>
      <vt:lpstr>AR ESSENCE</vt:lpstr>
      <vt:lpstr>Aharoni</vt:lpstr>
      <vt:lpstr>Arial</vt:lpstr>
      <vt:lpstr>Wingdings</vt:lpstr>
      <vt:lpstr>Calibri</vt:lpstr>
      <vt:lpstr>Amasis MT Pro Black</vt:lpstr>
      <vt:lpstr>Office Theme</vt:lpstr>
      <vt:lpstr>Signs of the END of TIME REVEALED! Three Questions Answered</vt:lpstr>
      <vt:lpstr>PowerPoint Presentation</vt:lpstr>
      <vt:lpstr>PowerPoint Presentation</vt:lpstr>
      <vt:lpstr>PowerPoint Presentation</vt:lpstr>
      <vt:lpstr>QUICK Temple History</vt:lpstr>
      <vt:lpstr>Jesus Predicts  &amp; the Disciples’ questions</vt:lpstr>
      <vt:lpstr>The QUESTIONS Answered</vt:lpstr>
      <vt:lpstr>The  1st QUESTION Answered</vt:lpstr>
      <vt:lpstr>The  1st QUESTION Answered</vt:lpstr>
      <vt:lpstr>The  1st QUESTION Answered</vt:lpstr>
      <vt:lpstr>The  1st QUESTION Answered</vt:lpstr>
      <vt:lpstr>The  1st QUESTION Answered</vt:lpstr>
      <vt:lpstr>The  2ND  QUESTION Answered</vt:lpstr>
      <vt:lpstr>The  2nd QUESTION Answered</vt:lpstr>
      <vt:lpstr>The  2nd QUESTION Answered</vt:lpstr>
      <vt:lpstr>The  3rd  QUESTION Answered</vt:lpstr>
      <vt:lpstr>The  3RD  QUESTION Answered</vt:lpstr>
      <vt:lpstr>Ready or Not Here HE Comes!</vt:lpstr>
      <vt:lpstr>The Truth About The End of Time</vt:lpstr>
      <vt:lpstr>Prayer</vt:lpstr>
      <vt:lpstr>Prayer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Three Questions Answered</dc:title>
  <dc:creator>Pastor Bob</dc:creator>
  <cp:lastModifiedBy>Bob Highlands</cp:lastModifiedBy>
  <cp:revision>74</cp:revision>
  <cp:lastPrinted>2013-08-25T15:48:27Z</cp:lastPrinted>
  <dcterms:created xsi:type="dcterms:W3CDTF">2013-08-22T16:29:39Z</dcterms:created>
  <dcterms:modified xsi:type="dcterms:W3CDTF">2026-08-21T17:10:39Z</dcterms:modified>
</cp:coreProperties>
</file>